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69" r:id="rId3"/>
    <p:sldId id="270" r:id="rId4"/>
    <p:sldId id="271" r:id="rId5"/>
    <p:sldId id="273" r:id="rId6"/>
    <p:sldId id="274" r:id="rId7"/>
    <p:sldId id="275" r:id="rId8"/>
    <p:sldId id="276" r:id="rId9"/>
    <p:sldId id="278" r:id="rId10"/>
    <p:sldId id="282" r:id="rId11"/>
    <p:sldId id="283" r:id="rId12"/>
    <p:sldId id="280" r:id="rId13"/>
    <p:sldId id="279" r:id="rId14"/>
    <p:sldId id="285" r:id="rId15"/>
    <p:sldId id="284" r:id="rId16"/>
    <p:sldId id="281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6F97EA-0F4F-4529-A900-70E04B6EC7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2F0FF79-3156-4D71-B8B4-73054CFCBE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9BC3C7-96B8-4DA6-9816-3F23ADFD8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6880-2496-4714-8800-C5570F9F7D4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1C2CE5-9CC4-4F29-AFE1-D374C0C6B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47B8E9-4E94-41A8-8377-28751C6FE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98335-93A4-4645-877D-3749590B71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958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4AB25E-2971-47B2-8A6B-B2BAA6757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8D2196-D513-408E-8088-7BD0EFDF39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0E3F69B-7C76-486D-B509-69D1BAC7E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6880-2496-4714-8800-C5570F9F7D4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D94F28-A369-4875-A465-4F72AD0F1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CE980A-9B15-4DE3-8FCC-51BD273EE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98335-93A4-4645-877D-3749590B71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3790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D0AF3D7-5474-4282-BCFD-2D863D225F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9584AA6-6EED-41CF-B31E-E9F622EE88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4EAA98-7AAA-4413-A59D-EE4BD179F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6880-2496-4714-8800-C5570F9F7D4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C042EA-26D0-482E-90FD-8A8E337DC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3D7BAE-C20A-4F70-B281-92BBD4BF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98335-93A4-4645-877D-3749590B71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5694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4C4C8D-5E69-4E3B-9113-6CCCF865D7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BAD2A63-DB26-4E21-A28E-486496EF2F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F2516B-CACF-4B16-8DE0-EF4479896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D74D0-C08C-4FA0-B1AC-58A8B9A1461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CF7289-8825-45AB-AB03-DEBE7783B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C13490-E9C5-46F1-9316-FD2D3E453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04841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A4478A-95A5-44C0-9065-4A4555278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BCCCAB-EDCB-4DEB-8829-65D9D366FE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11A8F7-361C-4141-9B2E-FC592F157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D74D0-C08C-4FA0-B1AC-58A8B9A1461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46F61F-BADB-4AC2-8B69-437A3B17D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0BD9C5-B34E-4AAB-8377-AF8DFB118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35674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20DAF6-D7E6-4D33-B850-54F99D20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A4B3E0-73A4-4A72-BA7A-63DEFF29A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59446C-9096-480E-AB5F-B96C77FF2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D74D0-C08C-4FA0-B1AC-58A8B9A1461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623449-00CF-4EFE-8DCE-37CA27A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C9618E-8D1C-42CF-A630-00AF7699B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49958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37B99E-884D-475E-B612-E0506AE15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A59753-2F58-4F95-964D-797A923809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F57A64-1427-4BFC-BFB0-C15D5F6906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F5A9D4-9FB9-4B13-A7E9-CF947D246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D74D0-C08C-4FA0-B1AC-58A8B9A1461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248376-A751-44FC-9DF4-10710443B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6F4295E-4655-4EA8-8395-FEB42761C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62233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339BF5-FDEA-4F3B-BD8D-3ACD536B9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68631A-0721-4C53-8306-6649F79433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94FC7E-4BF1-4157-933A-AC78647900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3851BD7-8624-4B07-A746-164951CCBC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C870E3-4F26-4A86-93E5-B0B53A8B67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16A0566-382B-4256-8073-BA71C3069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D74D0-C08C-4FA0-B1AC-58A8B9A1461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CA8F21B-DAF2-4455-B077-061F299C6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D1B069-427B-4549-8046-6E907EA0D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84759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824B5-BF38-49E7-B4FF-F614759E5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E2D06F4-ED54-4D62-A213-DC7BE2D61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D74D0-C08C-4FA0-B1AC-58A8B9A1461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AA152F9-C161-47C4-B2C6-F45666EB0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E32A262-DB12-4D55-9651-26E005657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75977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D220AA4-0515-47B5-8077-040C9C139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D74D0-C08C-4FA0-B1AC-58A8B9A1461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6AC7298-5E99-4554-A889-022EB51E7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114EAB-A7BC-42C0-9739-D44863A50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73568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945DA9-2CB4-496A-9C7C-E08DCF8B5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30DB97-54C0-468E-805F-B4AB2C1FB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948D323-88DB-4800-9486-11F228661A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696FF92-27E8-46E9-9DC2-23FD53E58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D74D0-C08C-4FA0-B1AC-58A8B9A1461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28E2E8-C57B-4E85-A7D5-653B91191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53D3EA-58F0-4E84-AFFA-F3D993BF6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04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9D98E9-6581-4E82-A86D-5B799DEDC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6958CB-0354-44B3-B7E7-05E2B970C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423C94-7F2E-49CF-B775-A46B6DF62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6880-2496-4714-8800-C5570F9F7D4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8FF04D-F9FE-4329-BEB9-070F9525B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631A43-1FB9-489C-A4AF-5EED848EB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98335-93A4-4645-877D-3749590B71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03880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A7B7DD-1A64-41A8-9025-8BC029D6B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54B8945-21AB-4BE7-BBAE-66923121C0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F17F580-B158-47C1-992D-3DF0D009FE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6E3F2C-31F0-46B5-A453-0A5D98574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D74D0-C08C-4FA0-B1AC-58A8B9A1461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0FF5DD-34B8-44CD-88BD-FE01351A9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CEC2BD0-03BB-4721-988B-B156B7556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014916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309A20-9934-42AD-BD8B-6C219EB41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0AB2CD-1CBC-4B7B-835F-D7EC3D84C5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50B5D7-B382-43E5-A750-46DFB0F18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D74D0-C08C-4FA0-B1AC-58A8B9A1461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89757E-E44A-4C7F-BFDD-2925ECF95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34BC8C-2F2E-4F37-8E54-476B86228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519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1A6C105-AB24-4FE2-ADBB-D3A0B5611F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62700E-8EBB-4872-A2AF-2D460EBDD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DE8D5E-9F7C-417F-83E0-31F3EA888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D74D0-C08C-4FA0-B1AC-58A8B9A1461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DB5587-AAC5-4CCF-8A7A-196E85B8A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BDC317-A57D-4627-85A2-5D676C769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117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40F52F-41C9-4FEC-B098-FD928AC79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A72E39-3165-4230-B2E8-5AA65DA92F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B2EBEC-42A8-466D-99B9-5E65CF993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6880-2496-4714-8800-C5570F9F7D4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1704A7-D9A5-4D6D-A0E9-23BC261CF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51E97-95CA-4CC6-AA35-98A1B89AB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98335-93A4-4645-877D-3749590B71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0501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68013A-7DF2-4487-9C9F-F709E292A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29C013-0D09-4BF8-8F5B-B9041E5249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009148-4D4D-43DB-A829-9430828C7E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619715B-FF94-4F92-B458-4F87A7DEC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6880-2496-4714-8800-C5570F9F7D4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C09AF9-8794-4F2E-998C-038504CF5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C0D089-E405-47EC-A61B-998A68D3E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98335-93A4-4645-877D-3749590B71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1422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BD5EFF-6B70-46D2-8604-1EA3C99F5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420ED0-EFA3-42FB-A7C4-8680767EDF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420B7A-7894-4530-B77C-60A1A04C23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1E6AAB2-4DED-439F-80F8-BF89680AEE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D774D1D-D149-4137-AA12-F7FEEC8541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54771B8-1AFF-4B0F-881F-7D1F73351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6880-2496-4714-8800-C5570F9F7D4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9E77E7C-5A5F-484A-A60F-AB01665D1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E05B10D-CDA6-4FF8-8D4E-AD380615A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98335-93A4-4645-877D-3749590B71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173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9DC9BB-5347-4490-872C-67C900400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9EF32F8-9F43-44B9-9309-2A18D56F9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6880-2496-4714-8800-C5570F9F7D4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E57905C-D9CC-46EA-A73D-616D1890A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B5EAF5D-8146-4EA7-AAC5-EB46396F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98335-93A4-4645-877D-3749590B71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2144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BEA85D0-A8CD-4542-A2F9-EECF78161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6880-2496-4714-8800-C5570F9F7D4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58BFA7E-F2C5-43D3-9188-F2C49CC54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F8738FB-2E4D-437A-88AE-11258D192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98335-93A4-4645-877D-3749590B71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5495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31CBEF-D7C2-4E0D-8582-F4C6012B7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89E1FA-55F9-4098-81EE-80B9AF75E5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5C4E9D5-BCCD-4116-81FC-190C16F665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C7FD8B-88F8-4510-852B-14B4BCCBC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6880-2496-4714-8800-C5570F9F7D4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0124D8-82DA-463F-8A60-1E8ED3A66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011CD87-7C32-44EB-9756-32F302A16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98335-93A4-4645-877D-3749590B71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8711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0C6E1-06BB-4AD9-AE3E-97F5865B6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2F544D5-5551-46ED-A533-F8E7E65DC7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40459D-4918-43BD-B37B-4A25C50D29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75EA34-8499-4A96-83B5-5BE895ECB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A6880-2496-4714-8800-C5570F9F7D4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7F5FD1E-2B01-49D2-AAD8-C8F5E1A74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6D04D9E-6E6E-45C4-8197-70473C3D9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98335-93A4-4645-877D-3749590B71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548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B1124BC-8741-4EE0-BC09-BD71F41C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2574D8C-03CF-4582-9252-3C0E0F8335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882D84-15AA-445F-BC3F-9B34D36646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6A6880-2496-4714-8800-C5570F9F7D4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705B79-668E-4630-AB2F-B2741391BC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3746FB-D35F-47B6-B58C-12251D96E3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698335-93A4-4645-877D-3749590B71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5605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6796DA4-1717-4E96-9362-C688A577E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6BE35E-AF86-4E40-9259-E56A78E0E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99C7FE-85A4-4306-9DA9-E775126747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D74D0-C08C-4FA0-B1AC-58A8B9A14615}" type="datetimeFigureOut">
              <a:rPr lang="ko-KR" altLang="en-US" smtClean="0"/>
              <a:t>2020-10-08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1C45BA-E608-4D32-9D6B-72C445ECF3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1BE4C1-E047-4523-A66F-F5BB510734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3274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3947105-6879-445D-B76B-D5EFC8256F29}"/>
              </a:ext>
            </a:extLst>
          </p:cNvPr>
          <p:cNvSpPr txBox="1"/>
          <p:nvPr/>
        </p:nvSpPr>
        <p:spPr>
          <a:xfrm>
            <a:off x="4640786" y="2233183"/>
            <a:ext cx="23791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000" b="1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Medium" panose="02020603020101020101" pitchFamily="18" charset="-127"/>
              </a:rPr>
              <a:t>DDOL-E</a:t>
            </a:r>
            <a:endParaRPr kumimoji="0" lang="ko-KR" altLang="en-US" sz="30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E316FB-EDEF-4544-BEAA-916AA4BA21A0}"/>
              </a:ext>
            </a:extLst>
          </p:cNvPr>
          <p:cNvSpPr txBox="1"/>
          <p:nvPr/>
        </p:nvSpPr>
        <p:spPr>
          <a:xfrm>
            <a:off x="4807602" y="4243122"/>
            <a:ext cx="20454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2</a:t>
            </a:r>
            <a:r>
              <a:rPr kumimoji="0" lang="ko-KR" altLang="en-US" sz="12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조</a:t>
            </a:r>
            <a:endParaRPr kumimoji="0" lang="en-US" altLang="ko-KR" sz="1200" b="0" i="0" u="none" strike="noStrike" kern="1200" cap="none" spc="0" normalizeH="0" baseline="0" noProof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박현진</a:t>
            </a:r>
            <a:endParaRPr lang="en-US" altLang="ko-KR" sz="120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안윤회</a:t>
            </a:r>
            <a:endParaRPr kumimoji="0" lang="en-US" altLang="ko-KR" sz="1200" b="0" i="0" u="none" strike="noStrike" kern="1200" cap="none" spc="0" normalizeH="0" baseline="0" noProof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배해진</a:t>
            </a:r>
            <a:endParaRPr lang="en-US" altLang="ko-KR" sz="120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유미리</a:t>
            </a:r>
            <a:endParaRPr kumimoji="0" lang="en-US" altLang="ko-KR" sz="1200" b="0" i="0" u="none" strike="noStrike" kern="1200" cap="none" spc="0" normalizeH="0" baseline="0" noProof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A9521EC-3235-494C-93F6-585BC9C3B43E}"/>
              </a:ext>
            </a:extLst>
          </p:cNvPr>
          <p:cNvSpPr txBox="1"/>
          <p:nvPr/>
        </p:nvSpPr>
        <p:spPr>
          <a:xfrm>
            <a:off x="5155389" y="1547931"/>
            <a:ext cx="32728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0" i="0" u="none" strike="noStrike" kern="1200" cap="none" spc="0" normalizeH="0" baseline="0" noProof="0">
                <a:ln>
                  <a:solidFill>
                    <a:prstClr val="black">
                      <a:alpha val="1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210 옴니고딕 030" panose="02020603020101020101" pitchFamily="18" charset="-127"/>
                <a:ea typeface="210 옴니고딕 030" panose="02020603020101020101" pitchFamily="18" charset="-127"/>
                <a:cs typeface="+mn-cs"/>
              </a:rPr>
              <a:t>IT</a:t>
            </a:r>
            <a:r>
              <a:rPr kumimoji="0" lang="ko-KR" altLang="en-US" sz="1050" b="0" i="0" u="none" strike="noStrike" kern="1200" cap="none" spc="0" normalizeH="0" baseline="0" noProof="0">
                <a:ln>
                  <a:solidFill>
                    <a:prstClr val="black">
                      <a:alpha val="1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210 옴니고딕 030" panose="02020603020101020101" pitchFamily="18" charset="-127"/>
                <a:ea typeface="210 옴니고딕 030" panose="02020603020101020101" pitchFamily="18" charset="-127"/>
                <a:cs typeface="+mn-cs"/>
              </a:rPr>
              <a:t>집중교육</a:t>
            </a:r>
            <a:r>
              <a:rPr kumimoji="0" lang="en-US" altLang="ko-KR" sz="1050" b="0" i="0" u="none" strike="noStrike" kern="1200" cap="none" spc="0" normalizeH="0" baseline="0" noProof="0">
                <a:ln>
                  <a:solidFill>
                    <a:prstClr val="black">
                      <a:alpha val="1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210 옴니고딕 030" panose="02020603020101020101" pitchFamily="18" charset="-127"/>
                <a:ea typeface="210 옴니고딕 030" panose="02020603020101020101" pitchFamily="18" charset="-127"/>
                <a:cs typeface="+mn-cs"/>
              </a:rPr>
              <a:t>1 Easy-Follow</a:t>
            </a:r>
            <a:endParaRPr kumimoji="0" lang="en-US" altLang="ko-KR" sz="1050" b="0" i="0" u="none" strike="noStrike" kern="1200" cap="none" spc="0" normalizeH="0" baseline="0" noProof="0" dirty="0">
              <a:ln>
                <a:solidFill>
                  <a:prstClr val="black">
                    <a:alpha val="1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210 옴니고딕 030" panose="02020603020101020101" pitchFamily="18" charset="-127"/>
              <a:ea typeface="210 옴니고딕 030" panose="02020603020101020101" pitchFamily="18" charset="-127"/>
              <a:cs typeface="+mn-cs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1D2D99A6-C3A5-455C-8184-43DACE6D4904}"/>
              </a:ext>
            </a:extLst>
          </p:cNvPr>
          <p:cNvGrpSpPr/>
          <p:nvPr/>
        </p:nvGrpSpPr>
        <p:grpSpPr>
          <a:xfrm>
            <a:off x="4337108" y="1769323"/>
            <a:ext cx="3275272" cy="88579"/>
            <a:chOff x="4337108" y="1769323"/>
            <a:chExt cx="3275272" cy="88579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F3920279-48F9-42E9-8322-AE444CC499BF}"/>
                </a:ext>
              </a:extLst>
            </p:cNvPr>
            <p:cNvCxnSpPr>
              <a:cxnSpLocks/>
            </p:cNvCxnSpPr>
            <p:nvPr/>
          </p:nvCxnSpPr>
          <p:spPr>
            <a:xfrm>
              <a:off x="4337108" y="1817467"/>
              <a:ext cx="3275272" cy="0"/>
            </a:xfrm>
            <a:prstGeom prst="line">
              <a:avLst/>
            </a:prstGeom>
            <a:solidFill>
              <a:schemeClr val="accent1">
                <a:lumMod val="50000"/>
                <a:alpha val="7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4FF5575-BD81-49D6-BF4F-81749C4C22BA}"/>
                </a:ext>
              </a:extLst>
            </p:cNvPr>
            <p:cNvSpPr/>
            <p:nvPr/>
          </p:nvSpPr>
          <p:spPr>
            <a:xfrm>
              <a:off x="4342384" y="176932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036B305E-0F6B-4B99-882A-37313EC9E4AE}"/>
                </a:ext>
              </a:extLst>
            </p:cNvPr>
            <p:cNvSpPr/>
            <p:nvPr/>
          </p:nvSpPr>
          <p:spPr>
            <a:xfrm>
              <a:off x="6978669" y="181218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27898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29CBA73-09A0-40ED-AED7-5B70317D4EE7}"/>
              </a:ext>
            </a:extLst>
          </p:cNvPr>
          <p:cNvSpPr txBox="1"/>
          <p:nvPr/>
        </p:nvSpPr>
        <p:spPr>
          <a:xfrm>
            <a:off x="168520" y="173408"/>
            <a:ext cx="2402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4. Task </a:t>
            </a:r>
            <a:r>
              <a:rPr kumimoji="0" lang="ko-KR" altLang="en-US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및 </a:t>
            </a:r>
            <a:r>
              <a:rPr kumimoji="0" lang="en-US" altLang="ko-KR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Event</a:t>
            </a:r>
            <a:r>
              <a:rPr kumimoji="0" lang="ko-KR" altLang="en-US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설계</a:t>
            </a:r>
            <a:endParaRPr kumimoji="0" lang="ko-KR" altLang="en-US" sz="14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5920A19-9668-4BC0-9D2E-231080F7D101}"/>
              </a:ext>
            </a:extLst>
          </p:cNvPr>
          <p:cNvGrpSpPr/>
          <p:nvPr/>
        </p:nvGrpSpPr>
        <p:grpSpPr>
          <a:xfrm>
            <a:off x="168520" y="535510"/>
            <a:ext cx="2402541" cy="83055"/>
            <a:chOff x="4337108" y="1769323"/>
            <a:chExt cx="3275272" cy="88579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C054040B-FDD9-4BB7-91B5-C3EBE982342C}"/>
                </a:ext>
              </a:extLst>
            </p:cNvPr>
            <p:cNvCxnSpPr>
              <a:cxnSpLocks/>
            </p:cNvCxnSpPr>
            <p:nvPr/>
          </p:nvCxnSpPr>
          <p:spPr>
            <a:xfrm>
              <a:off x="4337108" y="1817467"/>
              <a:ext cx="3275272" cy="0"/>
            </a:xfrm>
            <a:prstGeom prst="line">
              <a:avLst/>
            </a:prstGeom>
            <a:solidFill>
              <a:schemeClr val="accent1">
                <a:lumMod val="50000"/>
                <a:alpha val="7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7488073-3682-4DCD-8D9D-9B41F24CC53C}"/>
                </a:ext>
              </a:extLst>
            </p:cNvPr>
            <p:cNvSpPr/>
            <p:nvPr/>
          </p:nvSpPr>
          <p:spPr>
            <a:xfrm>
              <a:off x="4342384" y="176932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73987A32-B0F8-4126-A92F-79E8C810077B}"/>
                </a:ext>
              </a:extLst>
            </p:cNvPr>
            <p:cNvSpPr/>
            <p:nvPr/>
          </p:nvSpPr>
          <p:spPr>
            <a:xfrm>
              <a:off x="6978669" y="181218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B0C1C333-9A5E-466D-B63F-6238231BA85E}"/>
              </a:ext>
            </a:extLst>
          </p:cNvPr>
          <p:cNvSpPr txBox="1"/>
          <p:nvPr/>
        </p:nvSpPr>
        <p:spPr>
          <a:xfrm>
            <a:off x="150589" y="618565"/>
            <a:ext cx="24025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 err="1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뒷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차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 Follow Car</a:t>
            </a:r>
            <a:endParaRPr kumimoji="0" lang="ko-KR" altLang="en-US" sz="14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783CAB-4FA1-4A7D-8880-FC34FF7B0B88}"/>
              </a:ext>
            </a:extLst>
          </p:cNvPr>
          <p:cNvSpPr txBox="1"/>
          <p:nvPr/>
        </p:nvSpPr>
        <p:spPr>
          <a:xfrm>
            <a:off x="2106209" y="2187053"/>
            <a:ext cx="1845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Sonar</a:t>
            </a: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8B2678-67F8-445A-818E-D3F49381BB09}"/>
              </a:ext>
            </a:extLst>
          </p:cNvPr>
          <p:cNvSpPr txBox="1"/>
          <p:nvPr/>
        </p:nvSpPr>
        <p:spPr>
          <a:xfrm>
            <a:off x="1913842" y="3657263"/>
            <a:ext cx="1845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Steering</a:t>
            </a: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CA6DEF7-CCEF-4005-AFF4-4C8D31690859}"/>
              </a:ext>
            </a:extLst>
          </p:cNvPr>
          <p:cNvSpPr txBox="1"/>
          <p:nvPr/>
        </p:nvSpPr>
        <p:spPr>
          <a:xfrm>
            <a:off x="1612209" y="5014851"/>
            <a:ext cx="1845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Movement</a:t>
            </a: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397A6F67-010B-4607-A96D-9A0A01A63270}"/>
              </a:ext>
            </a:extLst>
          </p:cNvPr>
          <p:cNvCxnSpPr>
            <a:cxnSpLocks/>
          </p:cNvCxnSpPr>
          <p:nvPr/>
        </p:nvCxnSpPr>
        <p:spPr>
          <a:xfrm>
            <a:off x="3029200" y="2005058"/>
            <a:ext cx="0" cy="745933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EC76AFA6-BD79-4548-BE40-BABF9B73EC67}"/>
              </a:ext>
            </a:extLst>
          </p:cNvPr>
          <p:cNvSpPr txBox="1"/>
          <p:nvPr/>
        </p:nvSpPr>
        <p:spPr>
          <a:xfrm>
            <a:off x="2751287" y="1946350"/>
            <a:ext cx="851762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marR="0" lvl="1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2</a:t>
            </a: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개의 초음파 센서로 앞차와의 거리를 읽음</a:t>
            </a:r>
            <a:endParaRPr kumimoji="0" lang="en-US" altLang="ko-KR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KoPub돋움체 Light" panose="02020603020101020101"/>
              <a:cs typeface="+mn-cs"/>
            </a:endParaRPr>
          </a:p>
          <a:p>
            <a:pPr marL="742950" marR="0" lvl="1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15ms</a:t>
            </a: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마다 </a:t>
            </a:r>
            <a:r>
              <a:rPr kumimoji="0" lang="en-US" altLang="ko-KR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5</a:t>
            </a: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개의 값을 받아서 </a:t>
            </a:r>
            <a:r>
              <a:rPr kumimoji="0" lang="en-US" altLang="ko-KR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sliding window + min/max + median </a:t>
            </a: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기법으로 </a:t>
            </a:r>
            <a:r>
              <a:rPr lang="ko-KR" altLang="en-US" sz="160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보정</a:t>
            </a:r>
            <a:endParaRPr lang="en-US" altLang="ko-KR" sz="1600">
              <a:solidFill>
                <a:prstClr val="black"/>
              </a:solidFill>
              <a:latin typeface="맑은 고딕" panose="020F0502020204030204"/>
              <a:ea typeface="KoPub돋움체 Light" panose="02020603020101020101"/>
            </a:endParaRPr>
          </a:p>
          <a:p>
            <a:pPr marL="742950" marR="0" lvl="1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Steering event</a:t>
            </a:r>
            <a:r>
              <a:rPr lang="ko-KR" altLang="en-US" sz="160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와 </a:t>
            </a:r>
            <a:r>
              <a:rPr lang="en-US" altLang="ko-KR" sz="160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Movement event set</a:t>
            </a:r>
          </a:p>
          <a:p>
            <a:pPr marL="742950" marR="0" lvl="1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KoPub돋움체 Light" panose="02020603020101020101"/>
              <a:cs typeface="+mn-cs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41FE346-5B0A-4DA8-8BFC-A117358D23D8}"/>
              </a:ext>
            </a:extLst>
          </p:cNvPr>
          <p:cNvSpPr txBox="1"/>
          <p:nvPr/>
        </p:nvSpPr>
        <p:spPr>
          <a:xfrm>
            <a:off x="2752164" y="3389237"/>
            <a:ext cx="82397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marR="0" lvl="1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2</a:t>
            </a:r>
            <a:r>
              <a:rPr lang="ko-KR" altLang="en-US" sz="160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개의 초음파 센서 값을 이용하여 앞차가 움직인 각도를 계산함</a:t>
            </a:r>
            <a:endParaRPr lang="en-US" altLang="ko-KR" sz="1600">
              <a:solidFill>
                <a:prstClr val="black"/>
              </a:solidFill>
              <a:latin typeface="맑은 고딕" panose="020F0502020204030204"/>
              <a:ea typeface="KoPub돋움체 Light" panose="02020603020101020101"/>
            </a:endParaRPr>
          </a:p>
          <a:p>
            <a:pPr marL="742950" marR="0" lvl="1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이전 각도 값을 이용하여 보정</a:t>
            </a:r>
            <a:endParaRPr kumimoji="0" lang="en-US" altLang="ko-KR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KoPub돋움체 Light" panose="02020603020101020101"/>
              <a:cs typeface="+mn-cs"/>
            </a:endParaRPr>
          </a:p>
          <a:p>
            <a:pPr marL="742950" marR="0" lvl="1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모터의 </a:t>
            </a:r>
            <a:r>
              <a:rPr kumimoji="0" lang="en-US" altLang="ko-KR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get count </a:t>
            </a: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값과 앞차가 움직인 각도를 이용하여 휠 제어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0F2A89C-0A20-4E5E-97CB-DA9CF04551EA}"/>
              </a:ext>
            </a:extLst>
          </p:cNvPr>
          <p:cNvSpPr txBox="1"/>
          <p:nvPr/>
        </p:nvSpPr>
        <p:spPr>
          <a:xfrm>
            <a:off x="2752164" y="4832019"/>
            <a:ext cx="793491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1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ko-KR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KoPub돋움체 Light" panose="02020603020101020101"/>
              <a:cs typeface="+mn-cs"/>
            </a:endParaRPr>
          </a:p>
          <a:p>
            <a:pPr marL="742950" marR="0" lvl="1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앞차와의 거리 간격을 여러 구간으로 나눠 구간에 맞게 속도 제어</a:t>
            </a:r>
            <a:endParaRPr kumimoji="0" lang="en-US" altLang="ko-KR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KoPub돋움체 Light" panose="02020603020101020101"/>
              <a:cs typeface="+mn-cs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2899A47-EB64-4392-B4E4-3CD8E4A25CE8}"/>
              </a:ext>
            </a:extLst>
          </p:cNvPr>
          <p:cNvCxnSpPr>
            <a:cxnSpLocks/>
          </p:cNvCxnSpPr>
          <p:nvPr/>
        </p:nvCxnSpPr>
        <p:spPr>
          <a:xfrm>
            <a:off x="3030077" y="3467091"/>
            <a:ext cx="0" cy="745933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2A99791-8274-42F2-B6DB-A257A7A38E14}"/>
              </a:ext>
            </a:extLst>
          </p:cNvPr>
          <p:cNvCxnSpPr>
            <a:cxnSpLocks/>
          </p:cNvCxnSpPr>
          <p:nvPr/>
        </p:nvCxnSpPr>
        <p:spPr>
          <a:xfrm>
            <a:off x="3030077" y="4871508"/>
            <a:ext cx="0" cy="745933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041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29CBA73-09A0-40ED-AED7-5B70317D4EE7}"/>
              </a:ext>
            </a:extLst>
          </p:cNvPr>
          <p:cNvSpPr txBox="1"/>
          <p:nvPr/>
        </p:nvSpPr>
        <p:spPr>
          <a:xfrm>
            <a:off x="233082" y="194842"/>
            <a:ext cx="2402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5. </a:t>
            </a:r>
            <a:r>
              <a:rPr kumimoji="0" lang="ko-KR" altLang="en-US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제약사항</a:t>
            </a:r>
            <a:endParaRPr kumimoji="0" lang="ko-KR" altLang="en-US" sz="14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5920A19-9668-4BC0-9D2E-231080F7D101}"/>
              </a:ext>
            </a:extLst>
          </p:cNvPr>
          <p:cNvGrpSpPr/>
          <p:nvPr/>
        </p:nvGrpSpPr>
        <p:grpSpPr>
          <a:xfrm>
            <a:off x="168520" y="535510"/>
            <a:ext cx="2402541" cy="83055"/>
            <a:chOff x="4337108" y="1769323"/>
            <a:chExt cx="3275272" cy="88579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C054040B-FDD9-4BB7-91B5-C3EBE982342C}"/>
                </a:ext>
              </a:extLst>
            </p:cNvPr>
            <p:cNvCxnSpPr>
              <a:cxnSpLocks/>
            </p:cNvCxnSpPr>
            <p:nvPr/>
          </p:nvCxnSpPr>
          <p:spPr>
            <a:xfrm>
              <a:off x="4337108" y="1817467"/>
              <a:ext cx="3275272" cy="0"/>
            </a:xfrm>
            <a:prstGeom prst="line">
              <a:avLst/>
            </a:prstGeom>
            <a:solidFill>
              <a:schemeClr val="accent1">
                <a:lumMod val="50000"/>
                <a:alpha val="7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7488073-3682-4DCD-8D9D-9B41F24CC53C}"/>
                </a:ext>
              </a:extLst>
            </p:cNvPr>
            <p:cNvSpPr/>
            <p:nvPr/>
          </p:nvSpPr>
          <p:spPr>
            <a:xfrm>
              <a:off x="4342384" y="176932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73987A32-B0F8-4126-A92F-79E8C810077B}"/>
                </a:ext>
              </a:extLst>
            </p:cNvPr>
            <p:cNvSpPr/>
            <p:nvPr/>
          </p:nvSpPr>
          <p:spPr>
            <a:xfrm>
              <a:off x="6978669" y="181218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F2BDB52-D814-4F1D-AE2C-88ED4A3DDF36}"/>
              </a:ext>
            </a:extLst>
          </p:cNvPr>
          <p:cNvSpPr txBox="1"/>
          <p:nvPr/>
        </p:nvSpPr>
        <p:spPr>
          <a:xfrm>
            <a:off x="475129" y="1299882"/>
            <a:ext cx="29493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</a:rPr>
              <a:t>센서간 거리 </a:t>
            </a:r>
            <a:r>
              <a:rPr kumimoji="0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</a:rPr>
              <a:t>(15.5cm)</a:t>
            </a: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KoPub돋움체 Light" panose="02020603020101020101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164921-9AB6-48C6-B32A-CBB93E4ACE90}"/>
              </a:ext>
            </a:extLst>
          </p:cNvPr>
          <p:cNvSpPr txBox="1"/>
          <p:nvPr/>
        </p:nvSpPr>
        <p:spPr>
          <a:xfrm>
            <a:off x="475128" y="4112550"/>
            <a:ext cx="29493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</a:rPr>
              <a:t>인식 거리 및 속도 제어</a:t>
            </a:r>
            <a:endParaRPr kumimoji="0" lang="en-US" altLang="ko-K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KoPub돋움체 Light" panose="02020603020101020101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KoPub돋움체 Light" panose="02020603020101020101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B2B3DC-31F2-464A-8540-C1B608DB8FAB}"/>
              </a:ext>
            </a:extLst>
          </p:cNvPr>
          <p:cNvSpPr txBox="1"/>
          <p:nvPr/>
        </p:nvSpPr>
        <p:spPr>
          <a:xfrm>
            <a:off x="6103155" y="1299881"/>
            <a:ext cx="2949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</a:rPr>
              <a:t>센서 설치 방향</a:t>
            </a:r>
            <a:endParaRPr kumimoji="0" lang="en-US" altLang="ko-K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KoPub돋움체 Light" panose="02020603020101020101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5D01315-B562-4914-A6EC-BD6399485AF5}"/>
              </a:ext>
            </a:extLst>
          </p:cNvPr>
          <p:cNvSpPr/>
          <p:nvPr/>
        </p:nvSpPr>
        <p:spPr>
          <a:xfrm>
            <a:off x="556560" y="1783885"/>
            <a:ext cx="4562287" cy="194455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E0C66EC-C9F4-4E85-BB55-117E7CB9E18B}"/>
              </a:ext>
            </a:extLst>
          </p:cNvPr>
          <p:cNvSpPr/>
          <p:nvPr/>
        </p:nvSpPr>
        <p:spPr>
          <a:xfrm>
            <a:off x="556560" y="4559335"/>
            <a:ext cx="4562287" cy="207405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A9A1384-997C-4469-BC17-B9686644D0F9}"/>
              </a:ext>
            </a:extLst>
          </p:cNvPr>
          <p:cNvSpPr/>
          <p:nvPr/>
        </p:nvSpPr>
        <p:spPr>
          <a:xfrm>
            <a:off x="6212890" y="1691603"/>
            <a:ext cx="5270498" cy="212911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69B52D3-8CBA-47A0-84CF-462B32D58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4167" y="1892412"/>
            <a:ext cx="2279708" cy="1709781"/>
          </a:xfrm>
          <a:prstGeom prst="rect">
            <a:avLst/>
          </a:prstGeom>
        </p:spPr>
      </p:pic>
      <p:sp>
        <p:nvSpPr>
          <p:cNvPr id="15" name="화살표: 아래쪽 14">
            <a:extLst>
              <a:ext uri="{FF2B5EF4-FFF2-40B4-BE49-F238E27FC236}">
                <a16:creationId xmlns:a16="http://schemas.microsoft.com/office/drawing/2014/main" id="{2713732C-A0C7-4148-B239-A39992F2C007}"/>
              </a:ext>
            </a:extLst>
          </p:cNvPr>
          <p:cNvSpPr/>
          <p:nvPr/>
        </p:nvSpPr>
        <p:spPr>
          <a:xfrm rot="16200000">
            <a:off x="8663674" y="2537606"/>
            <a:ext cx="466164" cy="329511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DA2E276F-F785-451A-AA8B-0ECAE09B1B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906" r="6317"/>
          <a:stretch/>
        </p:blipFill>
        <p:spPr>
          <a:xfrm>
            <a:off x="9131703" y="1892412"/>
            <a:ext cx="2183391" cy="1709781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64B1F22-C2D1-4F13-93AF-E23D64B9C1BF}"/>
              </a:ext>
            </a:extLst>
          </p:cNvPr>
          <p:cNvSpPr txBox="1"/>
          <p:nvPr/>
        </p:nvSpPr>
        <p:spPr>
          <a:xfrm>
            <a:off x="771365" y="2067103"/>
            <a:ext cx="4337274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센서간의 거리를 </a:t>
            </a:r>
            <a:r>
              <a:rPr kumimoji="0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9.5, 10, 13, 15.5cm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의 거리로 실험을 했을 때</a:t>
            </a:r>
            <a:r>
              <a:rPr kumimoji="0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,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15.5cm 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거리가</a:t>
            </a:r>
            <a:r>
              <a:rPr kumimoji="0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초음파를 더 잘 받음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13CCC16-F98D-4A2F-A32A-AAA7D2CEA03B}"/>
              </a:ext>
            </a:extLst>
          </p:cNvPr>
          <p:cNvSpPr txBox="1"/>
          <p:nvPr/>
        </p:nvSpPr>
        <p:spPr>
          <a:xfrm>
            <a:off x="689219" y="4743897"/>
            <a:ext cx="4419419" cy="1700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앞차의 속도를 구하는 것이 힘들 수 있으므로</a:t>
            </a:r>
            <a:r>
              <a:rPr lang="en-US" altLang="ko-KR" dirty="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거리를 기준으로 속도를 제어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KoPub돋움체 Light" panose="02020603020101020101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95cm</a:t>
            </a:r>
            <a:r>
              <a:rPr lang="ko-KR" altLang="en-US" dirty="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가 넘으면 정지</a:t>
            </a:r>
            <a:endParaRPr lang="en-US" altLang="ko-KR" dirty="0">
              <a:solidFill>
                <a:prstClr val="black"/>
              </a:solidFill>
              <a:latin typeface="맑은 고딕" panose="020F0502020204030204"/>
              <a:ea typeface="KoPub돋움체 Light" panose="02020603020101020101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15cm</a:t>
            </a:r>
            <a:r>
              <a:rPr lang="ko-KR" altLang="en-US" dirty="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보다 좁아지면 정지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KoPub돋움체 Light" panose="02020603020101020101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21724B-425E-4EEC-AA04-0BDC5AD96F8B}"/>
              </a:ext>
            </a:extLst>
          </p:cNvPr>
          <p:cNvSpPr txBox="1"/>
          <p:nvPr/>
        </p:nvSpPr>
        <p:spPr>
          <a:xfrm>
            <a:off x="6096000" y="4055168"/>
            <a:ext cx="2949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</a:rPr>
              <a:t>보드 길이</a:t>
            </a:r>
            <a:endParaRPr kumimoji="0" lang="en-US" altLang="ko-K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KoPub돋움체 Light" panose="02020603020101020101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263DD26-3D3E-425E-B42C-CE6D50F432C3}"/>
              </a:ext>
            </a:extLst>
          </p:cNvPr>
          <p:cNvSpPr/>
          <p:nvPr/>
        </p:nvSpPr>
        <p:spPr>
          <a:xfrm>
            <a:off x="6212890" y="4504272"/>
            <a:ext cx="5270498" cy="212911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AF11DB37-3812-489F-B593-96A7818C0D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508" b="18954"/>
          <a:stretch/>
        </p:blipFill>
        <p:spPr>
          <a:xfrm>
            <a:off x="6819874" y="4614824"/>
            <a:ext cx="3931024" cy="1908013"/>
          </a:xfrm>
          <a:prstGeom prst="rect">
            <a:avLst/>
          </a:prstGeom>
        </p:spPr>
      </p:pic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6CCE958B-507B-4DA8-9F93-BDE0D9E66CC5}"/>
              </a:ext>
            </a:extLst>
          </p:cNvPr>
          <p:cNvCxnSpPr>
            <a:cxnSpLocks/>
          </p:cNvCxnSpPr>
          <p:nvPr/>
        </p:nvCxnSpPr>
        <p:spPr>
          <a:xfrm>
            <a:off x="7064189" y="5385361"/>
            <a:ext cx="3478306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DDEFF489-3207-4C0F-9AF7-73E37EA66E26}"/>
              </a:ext>
            </a:extLst>
          </p:cNvPr>
          <p:cNvSpPr txBox="1"/>
          <p:nvPr/>
        </p:nvSpPr>
        <p:spPr>
          <a:xfrm>
            <a:off x="8409845" y="5369816"/>
            <a:ext cx="973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</a:rPr>
              <a:t>54cm</a:t>
            </a:r>
            <a:endParaRPr lang="ko-KR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82815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29CBA73-09A0-40ED-AED7-5B70317D4EE7}"/>
              </a:ext>
            </a:extLst>
          </p:cNvPr>
          <p:cNvSpPr txBox="1"/>
          <p:nvPr/>
        </p:nvSpPr>
        <p:spPr>
          <a:xfrm>
            <a:off x="179290" y="214507"/>
            <a:ext cx="2402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6</a:t>
            </a:r>
            <a:r>
              <a:rPr kumimoji="0" lang="en-US" altLang="ko-KR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. </a:t>
            </a:r>
            <a:r>
              <a:rPr kumimoji="0" lang="ko-KR" altLang="en-US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구현</a:t>
            </a:r>
            <a:endParaRPr kumimoji="0" lang="ko-KR" altLang="en-US" sz="14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5920A19-9668-4BC0-9D2E-231080F7D101}"/>
              </a:ext>
            </a:extLst>
          </p:cNvPr>
          <p:cNvGrpSpPr/>
          <p:nvPr/>
        </p:nvGrpSpPr>
        <p:grpSpPr>
          <a:xfrm>
            <a:off x="168520" y="535510"/>
            <a:ext cx="2402541" cy="83055"/>
            <a:chOff x="4337108" y="1769323"/>
            <a:chExt cx="3275272" cy="88579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C054040B-FDD9-4BB7-91B5-C3EBE982342C}"/>
                </a:ext>
              </a:extLst>
            </p:cNvPr>
            <p:cNvCxnSpPr>
              <a:cxnSpLocks/>
            </p:cNvCxnSpPr>
            <p:nvPr/>
          </p:nvCxnSpPr>
          <p:spPr>
            <a:xfrm>
              <a:off x="4337108" y="1817467"/>
              <a:ext cx="3275272" cy="0"/>
            </a:xfrm>
            <a:prstGeom prst="line">
              <a:avLst/>
            </a:prstGeom>
            <a:solidFill>
              <a:schemeClr val="accent1">
                <a:lumMod val="50000"/>
                <a:alpha val="7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7488073-3682-4DCD-8D9D-9B41F24CC53C}"/>
                </a:ext>
              </a:extLst>
            </p:cNvPr>
            <p:cNvSpPr/>
            <p:nvPr/>
          </p:nvSpPr>
          <p:spPr>
            <a:xfrm>
              <a:off x="4342384" y="176932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73987A32-B0F8-4126-A92F-79E8C810077B}"/>
                </a:ext>
              </a:extLst>
            </p:cNvPr>
            <p:cNvSpPr/>
            <p:nvPr/>
          </p:nvSpPr>
          <p:spPr>
            <a:xfrm>
              <a:off x="6978669" y="181218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57EDB353-5F9B-4289-94BD-86D7B55EE74C}"/>
              </a:ext>
            </a:extLst>
          </p:cNvPr>
          <p:cNvSpPr/>
          <p:nvPr/>
        </p:nvSpPr>
        <p:spPr>
          <a:xfrm>
            <a:off x="4625788" y="1001191"/>
            <a:ext cx="2330824" cy="349623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>
                <a:solidFill>
                  <a:schemeClr val="tx1"/>
                </a:solidFill>
                <a:ea typeface="KoPub돋움체 Light" panose="02020603020101020101"/>
              </a:rPr>
              <a:t>Sonar sensor </a:t>
            </a:r>
            <a:r>
              <a:rPr lang="ko-KR" altLang="en-US" sz="1600">
                <a:solidFill>
                  <a:schemeClr val="tx1"/>
                </a:solidFill>
                <a:ea typeface="KoPub돋움체 Light" panose="02020603020101020101"/>
              </a:rPr>
              <a:t>값 </a:t>
            </a:r>
            <a:r>
              <a:rPr lang="en-US" altLang="ko-KR" sz="1600">
                <a:solidFill>
                  <a:schemeClr val="tx1"/>
                </a:solidFill>
                <a:ea typeface="KoPub돋움체 Light" panose="02020603020101020101"/>
              </a:rPr>
              <a:t>get</a:t>
            </a:r>
            <a:r>
              <a:rPr lang="ko-KR" altLang="en-US" sz="1600">
                <a:solidFill>
                  <a:schemeClr val="tx1"/>
                </a:solidFill>
                <a:ea typeface="KoPub돋움체 Light" panose="02020603020101020101"/>
              </a:rPr>
              <a:t> 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2AF2B62-22ED-477A-88DC-F16FC3E3F4D1}"/>
              </a:ext>
            </a:extLst>
          </p:cNvPr>
          <p:cNvSpPr/>
          <p:nvPr/>
        </p:nvSpPr>
        <p:spPr>
          <a:xfrm>
            <a:off x="3235195" y="1847541"/>
            <a:ext cx="5112009" cy="349623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chemeClr val="tx1"/>
                </a:solidFill>
                <a:ea typeface="KoPub돋움체 Light" panose="02020603020101020101"/>
              </a:rPr>
              <a:t>값</a:t>
            </a:r>
            <a:r>
              <a:rPr lang="en-US" altLang="ko-KR" sz="1600">
                <a:solidFill>
                  <a:schemeClr val="tx1"/>
                </a:solidFill>
                <a:ea typeface="KoPub돋움체 Light" panose="02020603020101020101"/>
              </a:rPr>
              <a:t> </a:t>
            </a:r>
            <a:r>
              <a:rPr lang="ko-KR" altLang="en-US" sz="1600">
                <a:solidFill>
                  <a:schemeClr val="tx1"/>
                </a:solidFill>
                <a:ea typeface="KoPub돋움체 Light" panose="02020603020101020101"/>
              </a:rPr>
              <a:t>보정 </a:t>
            </a:r>
            <a:r>
              <a:rPr lang="en-US" altLang="ko-KR" sz="1600">
                <a:solidFill>
                  <a:schemeClr val="tx1"/>
                </a:solidFill>
                <a:ea typeface="KoPub돋움체 Light" panose="02020603020101020101"/>
              </a:rPr>
              <a:t>(sliding window + min/max + median </a:t>
            </a:r>
            <a:r>
              <a:rPr lang="ko-KR" altLang="en-US" sz="1600">
                <a:solidFill>
                  <a:schemeClr val="tx1"/>
                </a:solidFill>
                <a:ea typeface="KoPub돋움체 Light" panose="02020603020101020101"/>
              </a:rPr>
              <a:t>기법</a:t>
            </a:r>
            <a:r>
              <a:rPr lang="en-US" altLang="ko-KR" sz="1600">
                <a:solidFill>
                  <a:schemeClr val="tx1"/>
                </a:solidFill>
                <a:ea typeface="KoPub돋움체 Light" panose="02020603020101020101"/>
              </a:rPr>
              <a:t>)</a:t>
            </a:r>
            <a:endParaRPr lang="ko-KR" altLang="en-US" sz="1600">
              <a:solidFill>
                <a:schemeClr val="tx1"/>
              </a:solidFill>
              <a:ea typeface="KoPub돋움체 Light" panose="02020603020101020101"/>
            </a:endParaRP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4B39050A-4050-4F20-97D4-9498DD6BF1BF}"/>
              </a:ext>
            </a:extLst>
          </p:cNvPr>
          <p:cNvSpPr/>
          <p:nvPr/>
        </p:nvSpPr>
        <p:spPr>
          <a:xfrm>
            <a:off x="4046423" y="2829898"/>
            <a:ext cx="3579197" cy="593300"/>
          </a:xfrm>
          <a:prstGeom prst="diamond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chemeClr val="tx1"/>
                </a:solidFill>
              </a:rPr>
              <a:t>앞차가 꺾였다고 판단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3F1692-D550-43F3-8701-4E053A3CD68A}"/>
              </a:ext>
            </a:extLst>
          </p:cNvPr>
          <p:cNvSpPr/>
          <p:nvPr/>
        </p:nvSpPr>
        <p:spPr>
          <a:xfrm>
            <a:off x="4625787" y="3876006"/>
            <a:ext cx="2330824" cy="349623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>
                <a:solidFill>
                  <a:schemeClr val="tx1"/>
                </a:solidFill>
                <a:ea typeface="KoPub돋움체 Light" panose="02020603020101020101"/>
              </a:rPr>
              <a:t>Steering set event</a:t>
            </a:r>
            <a:endParaRPr lang="ko-KR" altLang="en-US" sz="1600">
              <a:solidFill>
                <a:schemeClr val="tx1"/>
              </a:solidFill>
              <a:ea typeface="KoPub돋움체 Light" panose="02020603020101020101"/>
            </a:endParaRPr>
          </a:p>
        </p:txBody>
      </p:sp>
      <p:sp>
        <p:nvSpPr>
          <p:cNvPr id="6" name="다이아몬드 5">
            <a:extLst>
              <a:ext uri="{FF2B5EF4-FFF2-40B4-BE49-F238E27FC236}">
                <a16:creationId xmlns:a16="http://schemas.microsoft.com/office/drawing/2014/main" id="{80133853-87F4-462A-88A5-5888B59CEE24}"/>
              </a:ext>
            </a:extLst>
          </p:cNvPr>
          <p:cNvSpPr/>
          <p:nvPr/>
        </p:nvSpPr>
        <p:spPr>
          <a:xfrm>
            <a:off x="4001600" y="4805079"/>
            <a:ext cx="3579197" cy="593300"/>
          </a:xfrm>
          <a:prstGeom prst="diamond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chemeClr val="tx1"/>
                </a:solidFill>
              </a:rPr>
              <a:t>앞차와의 간격에 변화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54F21B1-192C-46EC-A10E-56A2F8CF33D9}"/>
              </a:ext>
            </a:extLst>
          </p:cNvPr>
          <p:cNvSpPr/>
          <p:nvPr/>
        </p:nvSpPr>
        <p:spPr>
          <a:xfrm>
            <a:off x="4625787" y="5856809"/>
            <a:ext cx="2330824" cy="349623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>
                <a:solidFill>
                  <a:schemeClr val="tx1"/>
                </a:solidFill>
                <a:ea typeface="KoPub돋움체 Light" panose="02020603020101020101"/>
              </a:rPr>
              <a:t>Movement set event</a:t>
            </a:r>
            <a:endParaRPr lang="ko-KR" altLang="en-US" sz="1600">
              <a:solidFill>
                <a:schemeClr val="tx1"/>
              </a:solidFill>
              <a:ea typeface="KoPub돋움체 Light" panose="02020603020101020101"/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0CE8EA5F-E53D-40F0-A1CF-AC97CE8FCC1A}"/>
              </a:ext>
            </a:extLst>
          </p:cNvPr>
          <p:cNvCxnSpPr>
            <a:cxnSpLocks/>
          </p:cNvCxnSpPr>
          <p:nvPr/>
        </p:nvCxnSpPr>
        <p:spPr>
          <a:xfrm>
            <a:off x="5791198" y="1380563"/>
            <a:ext cx="2" cy="4221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BAA5836B-58EE-4DE7-A97F-031746FEA993}"/>
              </a:ext>
            </a:extLst>
          </p:cNvPr>
          <p:cNvCxnSpPr>
            <a:cxnSpLocks/>
          </p:cNvCxnSpPr>
          <p:nvPr/>
        </p:nvCxnSpPr>
        <p:spPr>
          <a:xfrm>
            <a:off x="5800161" y="2245965"/>
            <a:ext cx="2" cy="4221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79563E59-E2C9-444F-9E8A-BF0083E8055A}"/>
              </a:ext>
            </a:extLst>
          </p:cNvPr>
          <p:cNvCxnSpPr>
            <a:cxnSpLocks/>
          </p:cNvCxnSpPr>
          <p:nvPr/>
        </p:nvCxnSpPr>
        <p:spPr>
          <a:xfrm>
            <a:off x="5791198" y="3435715"/>
            <a:ext cx="2" cy="4221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A2120FF7-D596-48DB-8167-5AFE2A5B53CE}"/>
              </a:ext>
            </a:extLst>
          </p:cNvPr>
          <p:cNvCxnSpPr>
            <a:cxnSpLocks/>
          </p:cNvCxnSpPr>
          <p:nvPr/>
        </p:nvCxnSpPr>
        <p:spPr>
          <a:xfrm>
            <a:off x="5791196" y="4310676"/>
            <a:ext cx="2" cy="4221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36CD983E-37DA-4E2B-A467-4FEF93D963BC}"/>
              </a:ext>
            </a:extLst>
          </p:cNvPr>
          <p:cNvCxnSpPr>
            <a:cxnSpLocks/>
          </p:cNvCxnSpPr>
          <p:nvPr/>
        </p:nvCxnSpPr>
        <p:spPr>
          <a:xfrm>
            <a:off x="5791194" y="5416517"/>
            <a:ext cx="2" cy="4221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9B66E47D-E909-42A3-97A3-C0A4C288CE9D}"/>
              </a:ext>
            </a:extLst>
          </p:cNvPr>
          <p:cNvSpPr txBox="1"/>
          <p:nvPr/>
        </p:nvSpPr>
        <p:spPr>
          <a:xfrm>
            <a:off x="150589" y="618565"/>
            <a:ext cx="24025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Task Sonar</a:t>
            </a:r>
            <a:endParaRPr kumimoji="0" lang="ko-KR" altLang="en-US" sz="14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99048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29CBA73-09A0-40ED-AED7-5B70317D4EE7}"/>
              </a:ext>
            </a:extLst>
          </p:cNvPr>
          <p:cNvSpPr txBox="1"/>
          <p:nvPr/>
        </p:nvSpPr>
        <p:spPr>
          <a:xfrm>
            <a:off x="179290" y="214507"/>
            <a:ext cx="2402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6. </a:t>
            </a:r>
            <a:r>
              <a:rPr kumimoji="0" lang="ko-KR" altLang="en-US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구현</a:t>
            </a:r>
            <a:endParaRPr kumimoji="0" lang="ko-KR" altLang="en-US" sz="14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5920A19-9668-4BC0-9D2E-231080F7D101}"/>
              </a:ext>
            </a:extLst>
          </p:cNvPr>
          <p:cNvGrpSpPr/>
          <p:nvPr/>
        </p:nvGrpSpPr>
        <p:grpSpPr>
          <a:xfrm>
            <a:off x="168520" y="535510"/>
            <a:ext cx="2402541" cy="83055"/>
            <a:chOff x="4337108" y="1769323"/>
            <a:chExt cx="3275272" cy="88579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C054040B-FDD9-4BB7-91B5-C3EBE982342C}"/>
                </a:ext>
              </a:extLst>
            </p:cNvPr>
            <p:cNvCxnSpPr>
              <a:cxnSpLocks/>
            </p:cNvCxnSpPr>
            <p:nvPr/>
          </p:nvCxnSpPr>
          <p:spPr>
            <a:xfrm>
              <a:off x="4337108" y="1817467"/>
              <a:ext cx="3275272" cy="0"/>
            </a:xfrm>
            <a:prstGeom prst="line">
              <a:avLst/>
            </a:prstGeom>
            <a:solidFill>
              <a:schemeClr val="accent1">
                <a:lumMod val="50000"/>
                <a:alpha val="7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7488073-3682-4DCD-8D9D-9B41F24CC53C}"/>
                </a:ext>
              </a:extLst>
            </p:cNvPr>
            <p:cNvSpPr/>
            <p:nvPr/>
          </p:nvSpPr>
          <p:spPr>
            <a:xfrm>
              <a:off x="4342384" y="176932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73987A32-B0F8-4126-A92F-79E8C810077B}"/>
                </a:ext>
              </a:extLst>
            </p:cNvPr>
            <p:cNvSpPr/>
            <p:nvPr/>
          </p:nvSpPr>
          <p:spPr>
            <a:xfrm>
              <a:off x="6978669" y="181218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57EDB353-5F9B-4289-94BD-86D7B55EE74C}"/>
              </a:ext>
            </a:extLst>
          </p:cNvPr>
          <p:cNvSpPr/>
          <p:nvPr/>
        </p:nvSpPr>
        <p:spPr>
          <a:xfrm>
            <a:off x="4356847" y="1144627"/>
            <a:ext cx="3245218" cy="3793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앞차가 회전한 각도 계산</a:t>
            </a:r>
            <a:r>
              <a:rPr kumimoji="0" lang="en-US" altLang="ko-KR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(atan2)</a:t>
            </a:r>
            <a:endParaRPr kumimoji="0" lang="ko-KR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KoPub돋움체 Light" panose="02020603020101020101"/>
              <a:cs typeface="+mn-cs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B66E47D-E909-42A3-97A3-C0A4C288CE9D}"/>
              </a:ext>
            </a:extLst>
          </p:cNvPr>
          <p:cNvSpPr txBox="1"/>
          <p:nvPr/>
        </p:nvSpPr>
        <p:spPr>
          <a:xfrm>
            <a:off x="150589" y="618565"/>
            <a:ext cx="24025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Task S</a:t>
            </a:r>
            <a:r>
              <a:rPr lang="en-US" altLang="ko-KR" sz="140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teer</a:t>
            </a:r>
            <a:endParaRPr kumimoji="0" lang="ko-KR" altLang="en-US" sz="14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1D68DE9-8073-4F81-88B9-0F27D20AC692}"/>
              </a:ext>
            </a:extLst>
          </p:cNvPr>
          <p:cNvSpPr/>
          <p:nvPr/>
        </p:nvSpPr>
        <p:spPr>
          <a:xfrm>
            <a:off x="4356847" y="2168232"/>
            <a:ext cx="3245218" cy="3793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튀는 값</a:t>
            </a:r>
            <a:r>
              <a:rPr lang="en-US" altLang="ko-KR" sz="160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, </a:t>
            </a:r>
            <a:r>
              <a:rPr lang="ko-KR" altLang="en-US" sz="160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최대각 보정</a:t>
            </a:r>
            <a:endParaRPr kumimoji="0" lang="ko-KR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KoPub돋움체 Light" panose="02020603020101020101"/>
              <a:cs typeface="+mn-cs"/>
            </a:endParaRPr>
          </a:p>
        </p:txBody>
      </p:sp>
      <p:sp>
        <p:nvSpPr>
          <p:cNvPr id="11" name="다이아몬드 10">
            <a:extLst>
              <a:ext uri="{FF2B5EF4-FFF2-40B4-BE49-F238E27FC236}">
                <a16:creationId xmlns:a16="http://schemas.microsoft.com/office/drawing/2014/main" id="{F3F52D33-FABA-4C50-99FF-DC35793B9E39}"/>
              </a:ext>
            </a:extLst>
          </p:cNvPr>
          <p:cNvSpPr/>
          <p:nvPr/>
        </p:nvSpPr>
        <p:spPr>
          <a:xfrm>
            <a:off x="4189857" y="3161688"/>
            <a:ext cx="3579197" cy="593300"/>
          </a:xfrm>
          <a:prstGeom prst="diamond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chemeClr val="tx1"/>
                </a:solidFill>
              </a:rPr>
              <a:t>회전 각도 </a:t>
            </a:r>
            <a:r>
              <a:rPr lang="en-US" altLang="ko-KR" sz="1600">
                <a:solidFill>
                  <a:schemeClr val="tx1"/>
                </a:solidFill>
              </a:rPr>
              <a:t>&gt; 25</a:t>
            </a:r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15" name="다이아몬드 14">
            <a:extLst>
              <a:ext uri="{FF2B5EF4-FFF2-40B4-BE49-F238E27FC236}">
                <a16:creationId xmlns:a16="http://schemas.microsoft.com/office/drawing/2014/main" id="{5DB5B8D1-F0FC-4F82-A456-7DE1C32379D8}"/>
              </a:ext>
            </a:extLst>
          </p:cNvPr>
          <p:cNvSpPr/>
          <p:nvPr/>
        </p:nvSpPr>
        <p:spPr>
          <a:xfrm>
            <a:off x="809013" y="4146581"/>
            <a:ext cx="3579197" cy="681065"/>
          </a:xfrm>
          <a:prstGeom prst="diamond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>
                <a:solidFill>
                  <a:schemeClr val="tx1"/>
                </a:solidFill>
              </a:rPr>
              <a:t>Steer motor get count </a:t>
            </a:r>
            <a:r>
              <a:rPr lang="ko-KR" altLang="en-US" sz="1600">
                <a:solidFill>
                  <a:schemeClr val="tx1"/>
                </a:solidFill>
              </a:rPr>
              <a:t>값 </a:t>
            </a:r>
            <a:r>
              <a:rPr lang="en-US" altLang="ko-KR" sz="1600">
                <a:solidFill>
                  <a:schemeClr val="tx1"/>
                </a:solidFill>
              </a:rPr>
              <a:t>&gt; </a:t>
            </a:r>
            <a:r>
              <a:rPr lang="ko-KR" altLang="en-US" sz="1600">
                <a:solidFill>
                  <a:schemeClr val="tx1"/>
                </a:solidFill>
              </a:rPr>
              <a:t>회전 각도</a:t>
            </a:r>
          </a:p>
        </p:txBody>
      </p:sp>
      <p:sp>
        <p:nvSpPr>
          <p:cNvPr id="18" name="다이아몬드 17">
            <a:extLst>
              <a:ext uri="{FF2B5EF4-FFF2-40B4-BE49-F238E27FC236}">
                <a16:creationId xmlns:a16="http://schemas.microsoft.com/office/drawing/2014/main" id="{86E623D0-1DC6-4B74-8CE2-7957B67BBC4C}"/>
              </a:ext>
            </a:extLst>
          </p:cNvPr>
          <p:cNvSpPr/>
          <p:nvPr/>
        </p:nvSpPr>
        <p:spPr>
          <a:xfrm>
            <a:off x="7769054" y="4146581"/>
            <a:ext cx="3579197" cy="681065"/>
          </a:xfrm>
          <a:prstGeom prst="diamond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>
                <a:solidFill>
                  <a:schemeClr val="tx1"/>
                </a:solidFill>
              </a:rPr>
              <a:t>Steer motor get count </a:t>
            </a:r>
            <a:r>
              <a:rPr lang="ko-KR" altLang="en-US" sz="1600">
                <a:solidFill>
                  <a:schemeClr val="tx1"/>
                </a:solidFill>
              </a:rPr>
              <a:t>값 </a:t>
            </a:r>
            <a:r>
              <a:rPr lang="en-US" altLang="ko-KR" sz="1600">
                <a:solidFill>
                  <a:schemeClr val="tx1"/>
                </a:solidFill>
              </a:rPr>
              <a:t>&gt; </a:t>
            </a:r>
            <a:r>
              <a:rPr lang="ko-KR" altLang="en-US" sz="1600">
                <a:solidFill>
                  <a:schemeClr val="tx1"/>
                </a:solidFill>
              </a:rPr>
              <a:t>회전 각도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5B10BDF-5D33-4F2E-B934-BD30353BC653}"/>
              </a:ext>
            </a:extLst>
          </p:cNvPr>
          <p:cNvSpPr/>
          <p:nvPr/>
        </p:nvSpPr>
        <p:spPr>
          <a:xfrm>
            <a:off x="439267" y="5408973"/>
            <a:ext cx="941295" cy="31662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왼쪽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46E9E688-C8A3-4214-9BDB-B4AA8469EFB8}"/>
              </a:ext>
            </a:extLst>
          </p:cNvPr>
          <p:cNvSpPr/>
          <p:nvPr/>
        </p:nvSpPr>
        <p:spPr>
          <a:xfrm>
            <a:off x="3832408" y="5392677"/>
            <a:ext cx="941295" cy="31662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오른쪽</a:t>
            </a:r>
            <a:endParaRPr kumimoji="0" lang="ko-KR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KoPub돋움체 Light" panose="02020603020101020101"/>
              <a:cs typeface="+mn-cs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7F87D568-EE88-4B4F-B831-4C961CEE98C3}"/>
              </a:ext>
            </a:extLst>
          </p:cNvPr>
          <p:cNvSpPr/>
          <p:nvPr/>
        </p:nvSpPr>
        <p:spPr>
          <a:xfrm>
            <a:off x="7416049" y="5408973"/>
            <a:ext cx="941295" cy="31662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KoPub돋움체 Light" panose="02020603020101020101"/>
                <a:cs typeface="+mn-cs"/>
              </a:rPr>
              <a:t>왼쪽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0ACA477C-1CB7-4187-94AB-3BBDFEA14A49}"/>
              </a:ext>
            </a:extLst>
          </p:cNvPr>
          <p:cNvSpPr/>
          <p:nvPr/>
        </p:nvSpPr>
        <p:spPr>
          <a:xfrm>
            <a:off x="10877603" y="5392677"/>
            <a:ext cx="941295" cy="31662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오른쪽</a:t>
            </a:r>
            <a:endParaRPr kumimoji="0" lang="ko-KR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KoPub돋움체 Light" panose="02020603020101020101"/>
              <a:cs typeface="+mn-cs"/>
            </a:endParaRP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A628D218-4902-46D1-BA22-204B13DB9FEE}"/>
              </a:ext>
            </a:extLst>
          </p:cNvPr>
          <p:cNvCxnSpPr>
            <a:cxnSpLocks/>
          </p:cNvCxnSpPr>
          <p:nvPr/>
        </p:nvCxnSpPr>
        <p:spPr>
          <a:xfrm>
            <a:off x="5979453" y="1650114"/>
            <a:ext cx="2" cy="4221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FDDA1717-5446-4923-91DB-EDE60FEB7DAB}"/>
              </a:ext>
            </a:extLst>
          </p:cNvPr>
          <p:cNvCxnSpPr>
            <a:cxnSpLocks/>
          </p:cNvCxnSpPr>
          <p:nvPr/>
        </p:nvCxnSpPr>
        <p:spPr>
          <a:xfrm>
            <a:off x="5979451" y="2649472"/>
            <a:ext cx="2" cy="4221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연결선: 꺾임 44">
            <a:extLst>
              <a:ext uri="{FF2B5EF4-FFF2-40B4-BE49-F238E27FC236}">
                <a16:creationId xmlns:a16="http://schemas.microsoft.com/office/drawing/2014/main" id="{506CDBC3-863C-411E-9410-CE1AE1A8CBBA}"/>
              </a:ext>
            </a:extLst>
          </p:cNvPr>
          <p:cNvCxnSpPr/>
          <p:nvPr/>
        </p:nvCxnSpPr>
        <p:spPr>
          <a:xfrm rot="10800000" flipV="1">
            <a:off x="2598612" y="3458338"/>
            <a:ext cx="1453437" cy="602674"/>
          </a:xfrm>
          <a:prstGeom prst="bentConnector3">
            <a:avLst>
              <a:gd name="adj1" fmla="val 9934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9125E3A7-5C98-4950-B797-C5DE810B2433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7906862" y="3458338"/>
            <a:ext cx="1651791" cy="688243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연결선: 꺾임 61">
            <a:extLst>
              <a:ext uri="{FF2B5EF4-FFF2-40B4-BE49-F238E27FC236}">
                <a16:creationId xmlns:a16="http://schemas.microsoft.com/office/drawing/2014/main" id="{036E64C9-AFEB-4429-B906-A20851CCF58D}"/>
              </a:ext>
            </a:extLst>
          </p:cNvPr>
          <p:cNvCxnSpPr>
            <a:cxnSpLocks/>
          </p:cNvCxnSpPr>
          <p:nvPr/>
        </p:nvCxnSpPr>
        <p:spPr>
          <a:xfrm rot="10800000" flipV="1">
            <a:off x="809013" y="4487113"/>
            <a:ext cx="272281" cy="641868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0FD57F4C-FCFA-44B1-9719-81BCFAC39F6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875677" y="4670997"/>
            <a:ext cx="657543" cy="304798"/>
          </a:xfrm>
          <a:prstGeom prst="bentConnector3">
            <a:avLst>
              <a:gd name="adj1" fmla="val -44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연결선: 꺾임 68">
            <a:extLst>
              <a:ext uri="{FF2B5EF4-FFF2-40B4-BE49-F238E27FC236}">
                <a16:creationId xmlns:a16="http://schemas.microsoft.com/office/drawing/2014/main" id="{C0D13336-ED9B-4AA6-9FF8-0B176D7FB41B}"/>
              </a:ext>
            </a:extLst>
          </p:cNvPr>
          <p:cNvCxnSpPr>
            <a:cxnSpLocks/>
          </p:cNvCxnSpPr>
          <p:nvPr/>
        </p:nvCxnSpPr>
        <p:spPr>
          <a:xfrm rot="10800000" flipV="1">
            <a:off x="7770721" y="4476442"/>
            <a:ext cx="272281" cy="641868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4AE65AC-5801-49F1-AAD8-35E4AAF0C5BF}"/>
              </a:ext>
            </a:extLst>
          </p:cNvPr>
          <p:cNvCxnSpPr>
            <a:cxnSpLocks/>
          </p:cNvCxnSpPr>
          <p:nvPr/>
        </p:nvCxnSpPr>
        <p:spPr>
          <a:xfrm rot="16200000" flipH="1">
            <a:off x="3875677" y="4674257"/>
            <a:ext cx="657543" cy="304798"/>
          </a:xfrm>
          <a:prstGeom prst="bentConnector3">
            <a:avLst>
              <a:gd name="adj1" fmla="val -44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연결선: 꺾임 71">
            <a:extLst>
              <a:ext uri="{FF2B5EF4-FFF2-40B4-BE49-F238E27FC236}">
                <a16:creationId xmlns:a16="http://schemas.microsoft.com/office/drawing/2014/main" id="{08F7E9F0-5A30-4EF4-BB6E-B7D83C86A89D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855830" y="4647812"/>
            <a:ext cx="657543" cy="304798"/>
          </a:xfrm>
          <a:prstGeom prst="bentConnector3">
            <a:avLst>
              <a:gd name="adj1" fmla="val -44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2B826A5E-640A-4D65-8CFE-B2DE03A0B2F2}"/>
              </a:ext>
            </a:extLst>
          </p:cNvPr>
          <p:cNvSpPr txBox="1"/>
          <p:nvPr/>
        </p:nvSpPr>
        <p:spPr>
          <a:xfrm>
            <a:off x="3279611" y="3115969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o</a:t>
            </a:r>
            <a:endParaRPr lang="ko-KR" alt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E3EDBCA-8806-4316-8EB5-5AEC91FDFB2F}"/>
              </a:ext>
            </a:extLst>
          </p:cNvPr>
          <p:cNvSpPr txBox="1"/>
          <p:nvPr/>
        </p:nvSpPr>
        <p:spPr>
          <a:xfrm>
            <a:off x="865735" y="4102106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o</a:t>
            </a:r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58FB2998-C890-451D-A7A7-F49655C024DF}"/>
              </a:ext>
            </a:extLst>
          </p:cNvPr>
          <p:cNvSpPr txBox="1"/>
          <p:nvPr/>
        </p:nvSpPr>
        <p:spPr>
          <a:xfrm>
            <a:off x="7787051" y="4057283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o</a:t>
            </a:r>
            <a:endParaRPr lang="ko-KR" alt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8E108EFA-80DA-42AA-9485-5C473A10BB0C}"/>
              </a:ext>
            </a:extLst>
          </p:cNvPr>
          <p:cNvSpPr txBox="1"/>
          <p:nvPr/>
        </p:nvSpPr>
        <p:spPr>
          <a:xfrm>
            <a:off x="8604883" y="3089006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x</a:t>
            </a:r>
            <a:endParaRPr lang="ko-KR" alt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041D808-6485-463D-886E-6C20B88877A3}"/>
              </a:ext>
            </a:extLst>
          </p:cNvPr>
          <p:cNvSpPr txBox="1"/>
          <p:nvPr/>
        </p:nvSpPr>
        <p:spPr>
          <a:xfrm>
            <a:off x="4132775" y="4102106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x</a:t>
            </a:r>
            <a:endParaRPr lang="ko-KR" alt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C645CB5-9D95-4F72-BBE1-6582AB84EBC9}"/>
              </a:ext>
            </a:extLst>
          </p:cNvPr>
          <p:cNvSpPr txBox="1"/>
          <p:nvPr/>
        </p:nvSpPr>
        <p:spPr>
          <a:xfrm>
            <a:off x="11138881" y="4053204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x</a:t>
            </a:r>
            <a:endParaRPr lang="ko-KR" alt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34A9F90-58F0-4FE9-994D-97A4B6EC5AA0}"/>
              </a:ext>
            </a:extLst>
          </p:cNvPr>
          <p:cNvSpPr txBox="1"/>
          <p:nvPr/>
        </p:nvSpPr>
        <p:spPr>
          <a:xfrm>
            <a:off x="2545977" y="3424518"/>
            <a:ext cx="45619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>
                <a:ea typeface="KoPub돋움체 Light" panose="02020603020101020101"/>
              </a:rPr>
              <a:t>이 경우</a:t>
            </a:r>
            <a:r>
              <a:rPr lang="en-US" altLang="ko-KR" sz="1200">
                <a:ea typeface="KoPub돋움체 Light" panose="02020603020101020101"/>
              </a:rPr>
              <a:t>, speed</a:t>
            </a:r>
            <a:r>
              <a:rPr lang="ko-KR" altLang="en-US" sz="1200">
                <a:ea typeface="KoPub돋움체 Light" panose="02020603020101020101"/>
              </a:rPr>
              <a:t>를 더 크게 줌</a:t>
            </a:r>
            <a:r>
              <a:rPr lang="en-US" altLang="ko-KR" sz="1200">
                <a:ea typeface="KoPub돋움체 Light" panose="02020603020101020101"/>
              </a:rPr>
              <a:t> </a:t>
            </a:r>
            <a:endParaRPr lang="ko-KR" altLang="en-US" sz="1200">
              <a:ea typeface="KoPub돋움체 Light" panose="02020603020101020101"/>
            </a:endParaRPr>
          </a:p>
        </p:txBody>
      </p:sp>
    </p:spTree>
    <p:extLst>
      <p:ext uri="{BB962C8B-B14F-4D97-AF65-F5344CB8AC3E}">
        <p14:creationId xmlns:p14="http://schemas.microsoft.com/office/powerpoint/2010/main" val="26634159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29CBA73-09A0-40ED-AED7-5B70317D4EE7}"/>
              </a:ext>
            </a:extLst>
          </p:cNvPr>
          <p:cNvSpPr txBox="1"/>
          <p:nvPr/>
        </p:nvSpPr>
        <p:spPr>
          <a:xfrm>
            <a:off x="179290" y="214507"/>
            <a:ext cx="2402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6. </a:t>
            </a:r>
            <a:r>
              <a:rPr kumimoji="0" lang="ko-KR" altLang="en-US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구현</a:t>
            </a:r>
            <a:endParaRPr kumimoji="0" lang="ko-KR" altLang="en-US" sz="14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5920A19-9668-4BC0-9D2E-231080F7D101}"/>
              </a:ext>
            </a:extLst>
          </p:cNvPr>
          <p:cNvGrpSpPr/>
          <p:nvPr/>
        </p:nvGrpSpPr>
        <p:grpSpPr>
          <a:xfrm>
            <a:off x="168520" y="535510"/>
            <a:ext cx="2402541" cy="83055"/>
            <a:chOff x="4337108" y="1769323"/>
            <a:chExt cx="3275272" cy="88579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C054040B-FDD9-4BB7-91B5-C3EBE982342C}"/>
                </a:ext>
              </a:extLst>
            </p:cNvPr>
            <p:cNvCxnSpPr>
              <a:cxnSpLocks/>
            </p:cNvCxnSpPr>
            <p:nvPr/>
          </p:nvCxnSpPr>
          <p:spPr>
            <a:xfrm>
              <a:off x="4337108" y="1817467"/>
              <a:ext cx="3275272" cy="0"/>
            </a:xfrm>
            <a:prstGeom prst="line">
              <a:avLst/>
            </a:prstGeom>
            <a:solidFill>
              <a:schemeClr val="accent1">
                <a:lumMod val="50000"/>
                <a:alpha val="7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7488073-3682-4DCD-8D9D-9B41F24CC53C}"/>
                </a:ext>
              </a:extLst>
            </p:cNvPr>
            <p:cNvSpPr/>
            <p:nvPr/>
          </p:nvSpPr>
          <p:spPr>
            <a:xfrm>
              <a:off x="4342384" y="176932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73987A32-B0F8-4126-A92F-79E8C810077B}"/>
                </a:ext>
              </a:extLst>
            </p:cNvPr>
            <p:cNvSpPr/>
            <p:nvPr/>
          </p:nvSpPr>
          <p:spPr>
            <a:xfrm>
              <a:off x="6978669" y="181218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57EDB353-5F9B-4289-94BD-86D7B55EE74C}"/>
              </a:ext>
            </a:extLst>
          </p:cNvPr>
          <p:cNvSpPr/>
          <p:nvPr/>
        </p:nvSpPr>
        <p:spPr>
          <a:xfrm>
            <a:off x="4603920" y="1142800"/>
            <a:ext cx="3245218" cy="3793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Left, Right </a:t>
            </a:r>
            <a:r>
              <a:rPr lang="ko-KR" altLang="en-US" sz="160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센서 평균값 계산</a:t>
            </a:r>
            <a:endParaRPr kumimoji="0" lang="ko-KR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KoPub돋움체 Light" panose="02020603020101020101"/>
              <a:cs typeface="+mn-cs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B66E47D-E909-42A3-97A3-C0A4C288CE9D}"/>
              </a:ext>
            </a:extLst>
          </p:cNvPr>
          <p:cNvSpPr txBox="1"/>
          <p:nvPr/>
        </p:nvSpPr>
        <p:spPr>
          <a:xfrm>
            <a:off x="150589" y="618565"/>
            <a:ext cx="24025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Task Movement</a:t>
            </a:r>
            <a:endParaRPr kumimoji="0" lang="ko-KR" altLang="en-US" sz="14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A628D218-4902-46D1-BA22-204B13DB9FEE}"/>
              </a:ext>
            </a:extLst>
          </p:cNvPr>
          <p:cNvCxnSpPr>
            <a:cxnSpLocks/>
          </p:cNvCxnSpPr>
          <p:nvPr/>
        </p:nvCxnSpPr>
        <p:spPr>
          <a:xfrm>
            <a:off x="6226527" y="1606308"/>
            <a:ext cx="2" cy="4221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FDDA1717-5446-4923-91DB-EDE60FEB7DAB}"/>
              </a:ext>
            </a:extLst>
          </p:cNvPr>
          <p:cNvCxnSpPr>
            <a:cxnSpLocks/>
          </p:cNvCxnSpPr>
          <p:nvPr/>
        </p:nvCxnSpPr>
        <p:spPr>
          <a:xfrm>
            <a:off x="6218687" y="2729910"/>
            <a:ext cx="2" cy="4221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연결선: 꺾임 91">
            <a:extLst>
              <a:ext uri="{FF2B5EF4-FFF2-40B4-BE49-F238E27FC236}">
                <a16:creationId xmlns:a16="http://schemas.microsoft.com/office/drawing/2014/main" id="{DCAEFA49-3909-4ACC-A851-5C53DC0123CF}"/>
              </a:ext>
            </a:extLst>
          </p:cNvPr>
          <p:cNvCxnSpPr>
            <a:cxnSpLocks/>
          </p:cNvCxnSpPr>
          <p:nvPr/>
        </p:nvCxnSpPr>
        <p:spPr>
          <a:xfrm rot="10800000" flipV="1">
            <a:off x="2521890" y="2357915"/>
            <a:ext cx="1834961" cy="293701"/>
          </a:xfrm>
          <a:prstGeom prst="bentConnector3">
            <a:avLst>
              <a:gd name="adj1" fmla="val 9934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CDC9E495-F612-489A-8A82-ACB4E1B614B6}"/>
              </a:ext>
            </a:extLst>
          </p:cNvPr>
          <p:cNvSpPr/>
          <p:nvPr/>
        </p:nvSpPr>
        <p:spPr>
          <a:xfrm>
            <a:off x="1596378" y="2777628"/>
            <a:ext cx="2490868" cy="3793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dirty="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모터 정지 </a:t>
            </a:r>
            <a:r>
              <a:rPr lang="en-US" altLang="ko-KR" sz="1600" dirty="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(speed=0)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KoPub돋움체 Light" panose="02020603020101020101"/>
              <a:cs typeface="+mn-cs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654BAF7A-CBD3-40F2-9046-769C4A5B890A}"/>
              </a:ext>
            </a:extLst>
          </p:cNvPr>
          <p:cNvSpPr txBox="1"/>
          <p:nvPr/>
        </p:nvSpPr>
        <p:spPr>
          <a:xfrm>
            <a:off x="3530751" y="1983566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o</a:t>
            </a:r>
            <a:endParaRPr lang="ko-KR" altLang="en-US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C76554EE-4D71-449B-AC5E-91D71AF9EEF9}"/>
              </a:ext>
            </a:extLst>
          </p:cNvPr>
          <p:cNvSpPr txBox="1"/>
          <p:nvPr/>
        </p:nvSpPr>
        <p:spPr>
          <a:xfrm>
            <a:off x="6344201" y="2724007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x</a:t>
            </a:r>
            <a:endParaRPr lang="ko-KR" altLang="en-US"/>
          </a:p>
        </p:txBody>
      </p:sp>
      <p:sp>
        <p:nvSpPr>
          <p:cNvPr id="113" name="다이아몬드 112">
            <a:extLst>
              <a:ext uri="{FF2B5EF4-FFF2-40B4-BE49-F238E27FC236}">
                <a16:creationId xmlns:a16="http://schemas.microsoft.com/office/drawing/2014/main" id="{093BC549-059F-4DF0-83B3-9AB5B177FEC6}"/>
              </a:ext>
            </a:extLst>
          </p:cNvPr>
          <p:cNvSpPr/>
          <p:nvPr/>
        </p:nvSpPr>
        <p:spPr>
          <a:xfrm>
            <a:off x="4189852" y="2058317"/>
            <a:ext cx="4057675" cy="593300"/>
          </a:xfrm>
          <a:prstGeom prst="diamond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평균값 </a:t>
            </a:r>
            <a:r>
              <a:rPr lang="en-US" altLang="ko-KR" sz="1600" dirty="0">
                <a:solidFill>
                  <a:schemeClr val="tx1"/>
                </a:solidFill>
              </a:rPr>
              <a:t>&gt;= 80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115" name="다이아몬드 114">
            <a:extLst>
              <a:ext uri="{FF2B5EF4-FFF2-40B4-BE49-F238E27FC236}">
                <a16:creationId xmlns:a16="http://schemas.microsoft.com/office/drawing/2014/main" id="{1B7BEF47-E64D-4227-9113-FF497699BAA8}"/>
              </a:ext>
            </a:extLst>
          </p:cNvPr>
          <p:cNvSpPr/>
          <p:nvPr/>
        </p:nvSpPr>
        <p:spPr>
          <a:xfrm>
            <a:off x="3568479" y="3227398"/>
            <a:ext cx="5315528" cy="593300"/>
          </a:xfrm>
          <a:prstGeom prst="diamond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평균값 </a:t>
            </a:r>
            <a:r>
              <a:rPr lang="en-US" altLang="ko-KR" sz="1600" dirty="0">
                <a:solidFill>
                  <a:schemeClr val="tx1"/>
                </a:solidFill>
              </a:rPr>
              <a:t>– </a:t>
            </a:r>
            <a:r>
              <a:rPr lang="ko-KR" altLang="en-US" sz="1600" dirty="0">
                <a:solidFill>
                  <a:schemeClr val="tx1"/>
                </a:solidFill>
              </a:rPr>
              <a:t>제동거리</a:t>
            </a:r>
            <a:r>
              <a:rPr lang="en-US" altLang="ko-KR" sz="1600" dirty="0">
                <a:solidFill>
                  <a:schemeClr val="tx1"/>
                </a:solidFill>
              </a:rPr>
              <a:t>(15)&gt;18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cxnSp>
        <p:nvCxnSpPr>
          <p:cNvPr id="125" name="직선 연결선 124">
            <a:extLst>
              <a:ext uri="{FF2B5EF4-FFF2-40B4-BE49-F238E27FC236}">
                <a16:creationId xmlns:a16="http://schemas.microsoft.com/office/drawing/2014/main" id="{517DEC9A-4EE5-4860-A9C0-FC46686208FF}"/>
              </a:ext>
            </a:extLst>
          </p:cNvPr>
          <p:cNvCxnSpPr>
            <a:cxnSpLocks/>
            <a:stCxn id="115" idx="2"/>
          </p:cNvCxnSpPr>
          <p:nvPr/>
        </p:nvCxnSpPr>
        <p:spPr>
          <a:xfrm>
            <a:off x="6226243" y="3820698"/>
            <a:ext cx="284" cy="285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직선 연결선 126">
            <a:extLst>
              <a:ext uri="{FF2B5EF4-FFF2-40B4-BE49-F238E27FC236}">
                <a16:creationId xmlns:a16="http://schemas.microsoft.com/office/drawing/2014/main" id="{EDE3FBD4-DBA8-4539-A90D-2EBDC21F6C73}"/>
              </a:ext>
            </a:extLst>
          </p:cNvPr>
          <p:cNvCxnSpPr>
            <a:cxnSpLocks/>
          </p:cNvCxnSpPr>
          <p:nvPr/>
        </p:nvCxnSpPr>
        <p:spPr>
          <a:xfrm>
            <a:off x="3576470" y="4105834"/>
            <a:ext cx="50475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직선 화살표 연결선 128">
            <a:extLst>
              <a:ext uri="{FF2B5EF4-FFF2-40B4-BE49-F238E27FC236}">
                <a16:creationId xmlns:a16="http://schemas.microsoft.com/office/drawing/2014/main" id="{028F3BBB-ED0E-4C2F-B18A-D6FD1FBF0A6F}"/>
              </a:ext>
            </a:extLst>
          </p:cNvPr>
          <p:cNvCxnSpPr/>
          <p:nvPr/>
        </p:nvCxnSpPr>
        <p:spPr>
          <a:xfrm>
            <a:off x="3576470" y="4105834"/>
            <a:ext cx="0" cy="4392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직선 화살표 연결선 130">
            <a:extLst>
              <a:ext uri="{FF2B5EF4-FFF2-40B4-BE49-F238E27FC236}">
                <a16:creationId xmlns:a16="http://schemas.microsoft.com/office/drawing/2014/main" id="{43F9917E-9406-45C9-966A-D245EE66F40A}"/>
              </a:ext>
            </a:extLst>
          </p:cNvPr>
          <p:cNvCxnSpPr/>
          <p:nvPr/>
        </p:nvCxnSpPr>
        <p:spPr>
          <a:xfrm>
            <a:off x="8624047" y="4087906"/>
            <a:ext cx="0" cy="4572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2DDF4E41-74E3-4581-A06D-F2FABADCB653}"/>
              </a:ext>
            </a:extLst>
          </p:cNvPr>
          <p:cNvSpPr txBox="1"/>
          <p:nvPr/>
        </p:nvSpPr>
        <p:spPr>
          <a:xfrm>
            <a:off x="4085830" y="3814115"/>
            <a:ext cx="17309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>
                <a:ea typeface="KoPub돋움체 Light" panose="02020603020101020101"/>
              </a:rPr>
              <a:t>멀어졌다고 판단 </a:t>
            </a:r>
            <a:r>
              <a:rPr lang="en-US" altLang="ko-KR" sz="1200">
                <a:ea typeface="KoPub돋움체 Light" panose="02020603020101020101"/>
              </a:rPr>
              <a:t>(</a:t>
            </a:r>
            <a:r>
              <a:rPr lang="ko-KR" altLang="en-US" sz="1200">
                <a:ea typeface="KoPub돋움체 Light" panose="02020603020101020101"/>
              </a:rPr>
              <a:t>고속</a:t>
            </a:r>
            <a:r>
              <a:rPr lang="en-US" altLang="ko-KR" sz="1200">
                <a:ea typeface="KoPub돋움체 Light" panose="02020603020101020101"/>
              </a:rPr>
              <a:t>)</a:t>
            </a:r>
            <a:endParaRPr lang="ko-KR" altLang="en-US" sz="1200">
              <a:ea typeface="KoPub돋움체 Light" panose="02020603020101020101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638CACFA-B3F4-47DD-913E-5064346FF3CA}"/>
              </a:ext>
            </a:extLst>
          </p:cNvPr>
          <p:cNvSpPr txBox="1"/>
          <p:nvPr/>
        </p:nvSpPr>
        <p:spPr>
          <a:xfrm>
            <a:off x="6469128" y="3833828"/>
            <a:ext cx="45619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>
                <a:ea typeface="KoPub돋움체 Light" panose="02020603020101020101"/>
              </a:rPr>
              <a:t>가까워졌다고 판단</a:t>
            </a:r>
            <a:r>
              <a:rPr lang="en-US" altLang="ko-KR" sz="1200">
                <a:ea typeface="KoPub돋움체 Light" panose="02020603020101020101"/>
              </a:rPr>
              <a:t> (</a:t>
            </a:r>
            <a:r>
              <a:rPr lang="ko-KR" altLang="en-US" sz="1200">
                <a:ea typeface="KoPub돋움체 Light" panose="02020603020101020101"/>
              </a:rPr>
              <a:t>저속</a:t>
            </a:r>
            <a:r>
              <a:rPr lang="en-US" altLang="ko-KR" sz="1200">
                <a:ea typeface="KoPub돋움체 Light" panose="02020603020101020101"/>
              </a:rPr>
              <a:t>)</a:t>
            </a:r>
            <a:endParaRPr lang="ko-KR" altLang="en-US" sz="1200">
              <a:ea typeface="KoPub돋움체 Light" panose="02020603020101020101"/>
            </a:endParaRPr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0D41A196-22AC-44AD-BF57-D26921F8F72E}"/>
              </a:ext>
            </a:extLst>
          </p:cNvPr>
          <p:cNvSpPr/>
          <p:nvPr/>
        </p:nvSpPr>
        <p:spPr>
          <a:xfrm>
            <a:off x="2460458" y="4545106"/>
            <a:ext cx="2490868" cy="3793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Speed</a:t>
            </a:r>
            <a:r>
              <a:rPr lang="ko-KR" altLang="en-US" sz="160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를 높게 줌</a:t>
            </a:r>
            <a:endParaRPr kumimoji="0" lang="ko-KR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KoPub돋움체 Light" panose="02020603020101020101"/>
              <a:cs typeface="+mn-cs"/>
            </a:endParaRPr>
          </a:p>
        </p:txBody>
      </p:sp>
      <p:sp>
        <p:nvSpPr>
          <p:cNvPr id="162" name="직사각형 161">
            <a:extLst>
              <a:ext uri="{FF2B5EF4-FFF2-40B4-BE49-F238E27FC236}">
                <a16:creationId xmlns:a16="http://schemas.microsoft.com/office/drawing/2014/main" id="{674B8220-1B0C-4CDC-A535-3A4ADD076267}"/>
              </a:ext>
            </a:extLst>
          </p:cNvPr>
          <p:cNvSpPr/>
          <p:nvPr/>
        </p:nvSpPr>
        <p:spPr>
          <a:xfrm>
            <a:off x="7378613" y="4577909"/>
            <a:ext cx="2490868" cy="3793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Speed</a:t>
            </a:r>
            <a:r>
              <a:rPr lang="ko-KR" altLang="en-US" sz="160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를 낮게 줌</a:t>
            </a:r>
            <a:endParaRPr kumimoji="0" lang="ko-KR" alt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KoPub돋움체 Light" panose="02020603020101020101"/>
              <a:cs typeface="+mn-cs"/>
            </a:endParaRPr>
          </a:p>
        </p:txBody>
      </p:sp>
      <p:sp>
        <p:nvSpPr>
          <p:cNvPr id="164" name="다이아몬드 163">
            <a:extLst>
              <a:ext uri="{FF2B5EF4-FFF2-40B4-BE49-F238E27FC236}">
                <a16:creationId xmlns:a16="http://schemas.microsoft.com/office/drawing/2014/main" id="{B539B1A2-6074-4041-A6FA-EBD472FFB926}"/>
              </a:ext>
            </a:extLst>
          </p:cNvPr>
          <p:cNvSpPr/>
          <p:nvPr/>
        </p:nvSpPr>
        <p:spPr>
          <a:xfrm>
            <a:off x="4190821" y="5121900"/>
            <a:ext cx="4074893" cy="593300"/>
          </a:xfrm>
          <a:prstGeom prst="diamond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chemeClr val="tx1"/>
                </a:solidFill>
              </a:rPr>
              <a:t>거리가 </a:t>
            </a:r>
            <a:r>
              <a:rPr lang="en-US" altLang="ko-KR" sz="1600">
                <a:solidFill>
                  <a:schemeClr val="tx1"/>
                </a:solidFill>
              </a:rPr>
              <a:t>13~17 </a:t>
            </a:r>
            <a:r>
              <a:rPr lang="ko-KR" altLang="en-US" sz="1600">
                <a:solidFill>
                  <a:schemeClr val="tx1"/>
                </a:solidFill>
              </a:rPr>
              <a:t>사이</a:t>
            </a:r>
          </a:p>
        </p:txBody>
      </p:sp>
      <p:sp>
        <p:nvSpPr>
          <p:cNvPr id="166" name="직사각형 165">
            <a:extLst>
              <a:ext uri="{FF2B5EF4-FFF2-40B4-BE49-F238E27FC236}">
                <a16:creationId xmlns:a16="http://schemas.microsoft.com/office/drawing/2014/main" id="{3EDB4D54-BA3B-4280-970D-DA9901BCA112}"/>
              </a:ext>
            </a:extLst>
          </p:cNvPr>
          <p:cNvSpPr/>
          <p:nvPr/>
        </p:nvSpPr>
        <p:spPr>
          <a:xfrm>
            <a:off x="4973253" y="6220075"/>
            <a:ext cx="2490868" cy="3793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dirty="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모터 정지 </a:t>
            </a:r>
            <a:r>
              <a:rPr lang="en-US" altLang="ko-KR" sz="1600" dirty="0">
                <a:solidFill>
                  <a:prstClr val="black"/>
                </a:solidFill>
                <a:latin typeface="맑은 고딕" panose="020F0502020204030204"/>
                <a:ea typeface="KoPub돋움체 Light" panose="02020603020101020101"/>
              </a:rPr>
              <a:t>(speed=0)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KoPub돋움체 Light" panose="02020603020101020101"/>
              <a:cs typeface="+mn-cs"/>
            </a:endParaRPr>
          </a:p>
        </p:txBody>
      </p:sp>
      <p:cxnSp>
        <p:nvCxnSpPr>
          <p:cNvPr id="168" name="직선 화살표 연결선 167">
            <a:extLst>
              <a:ext uri="{FF2B5EF4-FFF2-40B4-BE49-F238E27FC236}">
                <a16:creationId xmlns:a16="http://schemas.microsoft.com/office/drawing/2014/main" id="{3BE5A851-C38B-4B22-8035-50CDEEDA6B1E}"/>
              </a:ext>
            </a:extLst>
          </p:cNvPr>
          <p:cNvCxnSpPr>
            <a:cxnSpLocks/>
          </p:cNvCxnSpPr>
          <p:nvPr/>
        </p:nvCxnSpPr>
        <p:spPr>
          <a:xfrm>
            <a:off x="6217021" y="5756561"/>
            <a:ext cx="2" cy="4221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연결선: 꺾임 170">
            <a:extLst>
              <a:ext uri="{FF2B5EF4-FFF2-40B4-BE49-F238E27FC236}">
                <a16:creationId xmlns:a16="http://schemas.microsoft.com/office/drawing/2014/main" id="{48087021-6CB2-4400-8D49-8BB26BAA1123}"/>
              </a:ext>
            </a:extLst>
          </p:cNvPr>
          <p:cNvCxnSpPr>
            <a:cxnSpLocks/>
          </p:cNvCxnSpPr>
          <p:nvPr/>
        </p:nvCxnSpPr>
        <p:spPr>
          <a:xfrm rot="10800000" flipV="1">
            <a:off x="2521889" y="2357916"/>
            <a:ext cx="1834961" cy="293701"/>
          </a:xfrm>
          <a:prstGeom prst="bentConnector3">
            <a:avLst>
              <a:gd name="adj1" fmla="val 9934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연결선: 꺾임 180">
            <a:extLst>
              <a:ext uri="{FF2B5EF4-FFF2-40B4-BE49-F238E27FC236}">
                <a16:creationId xmlns:a16="http://schemas.microsoft.com/office/drawing/2014/main" id="{E7F2B080-C884-44FF-A19F-DB70462517DC}"/>
              </a:ext>
            </a:extLst>
          </p:cNvPr>
          <p:cNvCxnSpPr>
            <a:cxnSpLocks/>
            <a:endCxn id="164" idx="1"/>
          </p:cNvCxnSpPr>
          <p:nvPr/>
        </p:nvCxnSpPr>
        <p:spPr>
          <a:xfrm>
            <a:off x="3581221" y="5014378"/>
            <a:ext cx="609600" cy="404172"/>
          </a:xfrm>
          <a:prstGeom prst="bentConnector3">
            <a:avLst>
              <a:gd name="adj1" fmla="val -1471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연결선: 꺾임 184">
            <a:extLst>
              <a:ext uri="{FF2B5EF4-FFF2-40B4-BE49-F238E27FC236}">
                <a16:creationId xmlns:a16="http://schemas.microsoft.com/office/drawing/2014/main" id="{B49FD0AE-6B24-4C06-A2E7-86D41095DC79}"/>
              </a:ext>
            </a:extLst>
          </p:cNvPr>
          <p:cNvCxnSpPr>
            <a:cxnSpLocks/>
          </p:cNvCxnSpPr>
          <p:nvPr/>
        </p:nvCxnSpPr>
        <p:spPr>
          <a:xfrm>
            <a:off x="3580252" y="5008286"/>
            <a:ext cx="609600" cy="404172"/>
          </a:xfrm>
          <a:prstGeom prst="bentConnector3">
            <a:avLst>
              <a:gd name="adj1" fmla="val -1471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연결선: 꺾임 186">
            <a:extLst>
              <a:ext uri="{FF2B5EF4-FFF2-40B4-BE49-F238E27FC236}">
                <a16:creationId xmlns:a16="http://schemas.microsoft.com/office/drawing/2014/main" id="{9B547443-5020-4FA6-AC66-347A0C71733A}"/>
              </a:ext>
            </a:extLst>
          </p:cNvPr>
          <p:cNvCxnSpPr>
            <a:cxnSpLocks/>
            <a:endCxn id="164" idx="3"/>
          </p:cNvCxnSpPr>
          <p:nvPr/>
        </p:nvCxnSpPr>
        <p:spPr>
          <a:xfrm rot="5400000">
            <a:off x="8229664" y="5024164"/>
            <a:ext cx="430437" cy="35833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TextBox 189">
            <a:extLst>
              <a:ext uri="{FF2B5EF4-FFF2-40B4-BE49-F238E27FC236}">
                <a16:creationId xmlns:a16="http://schemas.microsoft.com/office/drawing/2014/main" id="{7EEA877E-457C-4941-A479-0E449CB91EA1}"/>
              </a:ext>
            </a:extLst>
          </p:cNvPr>
          <p:cNvSpPr txBox="1"/>
          <p:nvPr/>
        </p:nvSpPr>
        <p:spPr>
          <a:xfrm>
            <a:off x="6298482" y="5747105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o</a:t>
            </a:r>
            <a:endParaRPr lang="ko-KR" altLang="en-US"/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307F7B7B-FC96-4887-B718-8ED5AFF7E3B1}"/>
              </a:ext>
            </a:extLst>
          </p:cNvPr>
          <p:cNvSpPr txBox="1"/>
          <p:nvPr/>
        </p:nvSpPr>
        <p:spPr>
          <a:xfrm>
            <a:off x="375216" y="4632074"/>
            <a:ext cx="1947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>
                <a:ea typeface="KoPub돋움체 Light" panose="02020603020101020101"/>
              </a:rPr>
              <a:t>거리가 </a:t>
            </a:r>
            <a:r>
              <a:rPr lang="en-US" altLang="ko-KR" sz="1200">
                <a:ea typeface="KoPub돋움체 Light" panose="02020603020101020101"/>
              </a:rPr>
              <a:t>25</a:t>
            </a:r>
            <a:r>
              <a:rPr lang="ko-KR" altLang="en-US" sz="1200">
                <a:ea typeface="KoPub돋움체 Light" panose="02020603020101020101"/>
              </a:rPr>
              <a:t>이상 차이나면 </a:t>
            </a:r>
            <a:r>
              <a:rPr lang="en-US" altLang="ko-KR" sz="1200">
                <a:ea typeface="KoPub돋움체 Light" panose="02020603020101020101"/>
              </a:rPr>
              <a:t>speed</a:t>
            </a:r>
            <a:r>
              <a:rPr lang="ko-KR" altLang="en-US" sz="1200">
                <a:ea typeface="KoPub돋움체 Light" panose="02020603020101020101"/>
              </a:rPr>
              <a:t>를 급격히 증가</a:t>
            </a:r>
            <a:r>
              <a:rPr lang="en-US" altLang="ko-KR" sz="1200">
                <a:ea typeface="KoPub돋움체 Light" panose="02020603020101020101"/>
              </a:rPr>
              <a:t>,</a:t>
            </a:r>
          </a:p>
          <a:p>
            <a:r>
              <a:rPr lang="ko-KR" altLang="en-US" sz="1200">
                <a:ea typeface="KoPub돋움체 Light" panose="02020603020101020101"/>
              </a:rPr>
              <a:t>아니면 조금씩 증가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1E06D742-7CD5-4B6E-AAF0-EE08A24304C2}"/>
              </a:ext>
            </a:extLst>
          </p:cNvPr>
          <p:cNvSpPr txBox="1"/>
          <p:nvPr/>
        </p:nvSpPr>
        <p:spPr>
          <a:xfrm>
            <a:off x="375216" y="4634115"/>
            <a:ext cx="1947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>
                <a:ea typeface="KoPub돋움체 Light" panose="02020603020101020101"/>
              </a:rPr>
              <a:t>거리가 </a:t>
            </a:r>
            <a:r>
              <a:rPr lang="en-US" altLang="ko-KR" sz="1200">
                <a:ea typeface="KoPub돋움체 Light" panose="02020603020101020101"/>
              </a:rPr>
              <a:t>25</a:t>
            </a:r>
            <a:r>
              <a:rPr lang="ko-KR" altLang="en-US" sz="1200">
                <a:ea typeface="KoPub돋움체 Light" panose="02020603020101020101"/>
              </a:rPr>
              <a:t>이상 차이나면 </a:t>
            </a:r>
            <a:r>
              <a:rPr lang="en-US" altLang="ko-KR" sz="1200">
                <a:ea typeface="KoPub돋움체 Light" panose="02020603020101020101"/>
              </a:rPr>
              <a:t>speed</a:t>
            </a:r>
            <a:r>
              <a:rPr lang="ko-KR" altLang="en-US" sz="1200">
                <a:ea typeface="KoPub돋움체 Light" panose="02020603020101020101"/>
              </a:rPr>
              <a:t>를 급격히 증가</a:t>
            </a:r>
            <a:r>
              <a:rPr lang="en-US" altLang="ko-KR" sz="1200">
                <a:ea typeface="KoPub돋움체 Light" panose="02020603020101020101"/>
              </a:rPr>
              <a:t>,</a:t>
            </a:r>
          </a:p>
          <a:p>
            <a:r>
              <a:rPr lang="ko-KR" altLang="en-US" sz="1200">
                <a:ea typeface="KoPub돋움체 Light" panose="02020603020101020101"/>
              </a:rPr>
              <a:t>아니면 조금씩 증가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F11D370B-18FC-4E1C-A0C3-66B26415795D}"/>
              </a:ext>
            </a:extLst>
          </p:cNvPr>
          <p:cNvSpPr txBox="1"/>
          <p:nvPr/>
        </p:nvSpPr>
        <p:spPr>
          <a:xfrm>
            <a:off x="375216" y="4632074"/>
            <a:ext cx="1947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>
                <a:ea typeface="KoPub돋움체 Light" panose="02020603020101020101"/>
              </a:rPr>
              <a:t>거리가 </a:t>
            </a:r>
            <a:r>
              <a:rPr lang="en-US" altLang="ko-KR" sz="1200">
                <a:ea typeface="KoPub돋움체 Light" panose="02020603020101020101"/>
              </a:rPr>
              <a:t>25</a:t>
            </a:r>
            <a:r>
              <a:rPr lang="ko-KR" altLang="en-US" sz="1200">
                <a:ea typeface="KoPub돋움체 Light" panose="02020603020101020101"/>
              </a:rPr>
              <a:t>이상 차이나면 </a:t>
            </a:r>
            <a:r>
              <a:rPr lang="en-US" altLang="ko-KR" sz="1200">
                <a:ea typeface="KoPub돋움체 Light" panose="02020603020101020101"/>
              </a:rPr>
              <a:t>speed</a:t>
            </a:r>
            <a:r>
              <a:rPr lang="ko-KR" altLang="en-US" sz="1200">
                <a:ea typeface="KoPub돋움체 Light" panose="02020603020101020101"/>
              </a:rPr>
              <a:t>를 급격히 증가</a:t>
            </a:r>
            <a:r>
              <a:rPr lang="en-US" altLang="ko-KR" sz="1200">
                <a:ea typeface="KoPub돋움체 Light" panose="02020603020101020101"/>
              </a:rPr>
              <a:t>,</a:t>
            </a:r>
          </a:p>
          <a:p>
            <a:r>
              <a:rPr lang="ko-KR" altLang="en-US" sz="1200">
                <a:ea typeface="KoPub돋움체 Light" panose="02020603020101020101"/>
              </a:rPr>
              <a:t>아니면 조금씩 증가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1E8B2F13-5C0F-4D34-BD99-9A57EAC6FF81}"/>
              </a:ext>
            </a:extLst>
          </p:cNvPr>
          <p:cNvSpPr txBox="1"/>
          <p:nvPr/>
        </p:nvSpPr>
        <p:spPr>
          <a:xfrm>
            <a:off x="9920870" y="4685120"/>
            <a:ext cx="19473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ea typeface="KoPub돋움체 Light" panose="02020603020101020101"/>
              </a:rPr>
              <a:t>거리가 </a:t>
            </a:r>
            <a:r>
              <a:rPr lang="en-US" altLang="ko-KR" sz="1200" dirty="0">
                <a:ea typeface="KoPub돋움체 Light" panose="02020603020101020101"/>
              </a:rPr>
              <a:t>13cm </a:t>
            </a:r>
            <a:r>
              <a:rPr lang="ko-KR" altLang="en-US" sz="1200" dirty="0">
                <a:ea typeface="KoPub돋움체 Light" panose="02020603020101020101"/>
              </a:rPr>
              <a:t>미만 </a:t>
            </a:r>
            <a:r>
              <a:rPr lang="ko-KR" altLang="en-US" sz="1200" dirty="0" err="1">
                <a:ea typeface="KoPub돋움체 Light" panose="02020603020101020101"/>
              </a:rPr>
              <a:t>차이나면</a:t>
            </a:r>
            <a:r>
              <a:rPr lang="ko-KR" altLang="en-US" sz="1200" dirty="0">
                <a:ea typeface="KoPub돋움체 Light" panose="02020603020101020101"/>
              </a:rPr>
              <a:t> 급격히 감소</a:t>
            </a:r>
            <a:r>
              <a:rPr lang="en-US" altLang="ko-KR" sz="1200" dirty="0">
                <a:ea typeface="KoPub돋움체 Light" panose="02020603020101020101"/>
              </a:rPr>
              <a:t>, 15cm </a:t>
            </a:r>
            <a:r>
              <a:rPr lang="ko-KR" altLang="en-US" sz="1200" dirty="0">
                <a:ea typeface="KoPub돋움체 Light" panose="02020603020101020101"/>
              </a:rPr>
              <a:t>이상 </a:t>
            </a:r>
            <a:r>
              <a:rPr lang="ko-KR" altLang="en-US" sz="1200" dirty="0" err="1">
                <a:ea typeface="KoPub돋움체 Light" panose="02020603020101020101"/>
              </a:rPr>
              <a:t>차이나면</a:t>
            </a:r>
            <a:r>
              <a:rPr lang="ko-KR" altLang="en-US" sz="1200" dirty="0">
                <a:ea typeface="KoPub돋움체 Light" panose="02020603020101020101"/>
              </a:rPr>
              <a:t> 조금씩 감소</a:t>
            </a:r>
          </a:p>
          <a:p>
            <a:endParaRPr lang="ko-KR" altLang="en-US" sz="1200" dirty="0">
              <a:ea typeface="KoPub돋움체 Light" panose="02020603020101020101"/>
            </a:endParaRPr>
          </a:p>
        </p:txBody>
      </p:sp>
    </p:spTree>
    <p:extLst>
      <p:ext uri="{BB962C8B-B14F-4D97-AF65-F5344CB8AC3E}">
        <p14:creationId xmlns:p14="http://schemas.microsoft.com/office/powerpoint/2010/main" val="12068077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8FCD74-879C-42EB-8E54-8521F532144E}"/>
              </a:ext>
            </a:extLst>
          </p:cNvPr>
          <p:cNvSpPr txBox="1"/>
          <p:nvPr/>
        </p:nvSpPr>
        <p:spPr>
          <a:xfrm>
            <a:off x="5439410" y="2765567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시연</a:t>
            </a:r>
            <a:endParaRPr lang="ko-KR" altLang="en-US" sz="4400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8503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8E62C0-14A1-4A12-B41E-13F0E87755BC}"/>
              </a:ext>
            </a:extLst>
          </p:cNvPr>
          <p:cNvSpPr txBox="1"/>
          <p:nvPr/>
        </p:nvSpPr>
        <p:spPr>
          <a:xfrm>
            <a:off x="3839219" y="464165"/>
            <a:ext cx="18204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CONTENTS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1582EED-4CEF-4332-AD6E-3A0DE847DFC5}"/>
              </a:ext>
            </a:extLst>
          </p:cNvPr>
          <p:cNvSpPr/>
          <p:nvPr/>
        </p:nvSpPr>
        <p:spPr>
          <a:xfrm>
            <a:off x="3949324" y="807065"/>
            <a:ext cx="3771900" cy="50977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7B7EE40-BAD9-4569-9BF6-F6E9ACA78A3C}"/>
              </a:ext>
            </a:extLst>
          </p:cNvPr>
          <p:cNvSpPr txBox="1"/>
          <p:nvPr/>
        </p:nvSpPr>
        <p:spPr>
          <a:xfrm>
            <a:off x="4978948" y="1188527"/>
            <a:ext cx="19866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1. </a:t>
            </a:r>
            <a:r>
              <a:rPr kumimoji="0" lang="ko-KR" altLang="en-US" sz="16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프로젝트 개요</a:t>
            </a:r>
            <a:endParaRPr kumimoji="0" lang="ko-KR" altLang="en-US" sz="16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DE89C6-24D7-47BB-B8C6-5F49E79A3158}"/>
              </a:ext>
            </a:extLst>
          </p:cNvPr>
          <p:cNvSpPr txBox="1"/>
          <p:nvPr/>
        </p:nvSpPr>
        <p:spPr>
          <a:xfrm>
            <a:off x="4978947" y="2009801"/>
            <a:ext cx="19866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2. </a:t>
            </a:r>
            <a:r>
              <a:rPr kumimoji="0" lang="ko-KR" altLang="en-US" sz="16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자동차 소개</a:t>
            </a:r>
            <a:endParaRPr kumimoji="0" lang="ko-KR" altLang="en-US" sz="16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DB68FC-1089-4853-838C-C93348040FAC}"/>
              </a:ext>
            </a:extLst>
          </p:cNvPr>
          <p:cNvSpPr txBox="1"/>
          <p:nvPr/>
        </p:nvSpPr>
        <p:spPr>
          <a:xfrm>
            <a:off x="4978947" y="2831075"/>
            <a:ext cx="19866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3. </a:t>
            </a:r>
            <a:r>
              <a:rPr lang="ko-KR" altLang="en-US" sz="160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기능 식별</a:t>
            </a:r>
            <a:endParaRPr kumimoji="0" lang="ko-KR" altLang="en-US" sz="16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01A3E6-C5B2-49DE-BD17-B40C7FE9E11A}"/>
              </a:ext>
            </a:extLst>
          </p:cNvPr>
          <p:cNvSpPr txBox="1"/>
          <p:nvPr/>
        </p:nvSpPr>
        <p:spPr>
          <a:xfrm>
            <a:off x="4978947" y="3602342"/>
            <a:ext cx="2273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en-US" altLang="ko-KR" sz="160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Task </a:t>
            </a:r>
            <a:r>
              <a:rPr lang="ko-KR" altLang="en-US" sz="160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및 </a:t>
            </a:r>
            <a:r>
              <a:rPr lang="en-US" altLang="ko-KR" sz="160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Event </a:t>
            </a:r>
            <a:r>
              <a:rPr lang="ko-KR" altLang="en-US" sz="160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설계</a:t>
            </a:r>
            <a:endParaRPr kumimoji="0" lang="ko-KR" altLang="en-US" sz="16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BB6B01-C9E3-4026-834B-779AA1BECE77}"/>
              </a:ext>
            </a:extLst>
          </p:cNvPr>
          <p:cNvSpPr txBox="1"/>
          <p:nvPr/>
        </p:nvSpPr>
        <p:spPr>
          <a:xfrm>
            <a:off x="4978947" y="4372784"/>
            <a:ext cx="19866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5. </a:t>
            </a:r>
            <a:r>
              <a:rPr kumimoji="0" lang="ko-KR" altLang="en-US" sz="16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제약 사항</a:t>
            </a:r>
            <a:endParaRPr kumimoji="0" lang="ko-KR" altLang="en-US" sz="16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0E9637-8CD9-4D5A-B763-998DC738DE3D}"/>
              </a:ext>
            </a:extLst>
          </p:cNvPr>
          <p:cNvSpPr txBox="1"/>
          <p:nvPr/>
        </p:nvSpPr>
        <p:spPr>
          <a:xfrm>
            <a:off x="4978947" y="5093285"/>
            <a:ext cx="19866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6. </a:t>
            </a:r>
            <a:r>
              <a:rPr lang="ko-KR" altLang="en-US" sz="160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구현</a:t>
            </a:r>
            <a:endParaRPr kumimoji="0" lang="ko-KR" altLang="en-US" sz="16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8111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9C77B2A3-BD20-49CE-81D4-DE2D47A61E55}"/>
              </a:ext>
            </a:extLst>
          </p:cNvPr>
          <p:cNvGrpSpPr/>
          <p:nvPr/>
        </p:nvGrpSpPr>
        <p:grpSpPr>
          <a:xfrm>
            <a:off x="6332737" y="1814873"/>
            <a:ext cx="5277678" cy="3376994"/>
            <a:chOff x="5203632" y="2171892"/>
            <a:chExt cx="5277678" cy="337699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6E05149-9424-4271-B356-F437CBF5FE0A}"/>
                </a:ext>
              </a:extLst>
            </p:cNvPr>
            <p:cNvSpPr txBox="1"/>
            <p:nvPr/>
          </p:nvSpPr>
          <p:spPr>
            <a:xfrm>
              <a:off x="5203632" y="2171892"/>
              <a:ext cx="30831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DDOL-E</a:t>
              </a:r>
              <a:endParaRPr lang="ko-KR" altLang="en-US" sz="20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FD54E8B-319E-49A7-943F-3759933F4521}"/>
                </a:ext>
              </a:extLst>
            </p:cNvPr>
            <p:cNvSpPr/>
            <p:nvPr/>
          </p:nvSpPr>
          <p:spPr>
            <a:xfrm>
              <a:off x="5203632" y="2722278"/>
              <a:ext cx="5277678" cy="28266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800" dirty="0" err="1">
                  <a:ea typeface="KoPub돋움체 Light" panose="02020603020101020101"/>
                </a:rPr>
                <a:t>lego</a:t>
              </a:r>
              <a:r>
                <a:rPr lang="en-US" altLang="ko-KR" sz="1800" dirty="0">
                  <a:ea typeface="KoPub돋움체 Light" panose="02020603020101020101"/>
                </a:rPr>
                <a:t> </a:t>
              </a:r>
              <a:r>
                <a:rPr lang="en-US" altLang="ko-KR" sz="1800" dirty="0" err="1">
                  <a:ea typeface="KoPub돋움체 Light" panose="02020603020101020101"/>
                </a:rPr>
                <a:t>mindstorm</a:t>
              </a:r>
              <a:r>
                <a:rPr lang="en-US" altLang="ko-KR" sz="1800" dirty="0">
                  <a:ea typeface="KoPub돋움체 Light" panose="02020603020101020101"/>
                </a:rPr>
                <a:t> </a:t>
              </a:r>
              <a:r>
                <a:rPr lang="en-US" altLang="ko-KR" sz="1800" dirty="0" err="1">
                  <a:ea typeface="KoPub돋움체 Light" panose="02020603020101020101"/>
                </a:rPr>
                <a:t>nxt</a:t>
              </a:r>
              <a:r>
                <a:rPr lang="ko-KR" altLang="en-US" sz="1800" dirty="0">
                  <a:ea typeface="KoPub돋움체 Light" panose="02020603020101020101"/>
                </a:rPr>
                <a:t>를 </a:t>
              </a:r>
              <a:r>
                <a:rPr lang="en-US" altLang="ko-KR" sz="1800" dirty="0">
                  <a:ea typeface="KoPub돋움체 Light" panose="02020603020101020101"/>
                </a:rPr>
                <a:t>real-time </a:t>
              </a:r>
              <a:r>
                <a:rPr lang="en-US" altLang="ko-KR" sz="1800" dirty="0" err="1">
                  <a:ea typeface="KoPub돋움체 Light" panose="02020603020101020101"/>
                </a:rPr>
                <a:t>os</a:t>
              </a:r>
              <a:r>
                <a:rPr lang="ko-KR" altLang="en-US" sz="1800" dirty="0">
                  <a:ea typeface="KoPub돋움체 Light" panose="02020603020101020101"/>
                </a:rPr>
                <a:t>인 </a:t>
              </a:r>
              <a:r>
                <a:rPr lang="en-US" altLang="ko-KR" sz="1800" dirty="0" err="1">
                  <a:ea typeface="KoPub돋움체 Light" panose="02020603020101020101"/>
                </a:rPr>
                <a:t>osek</a:t>
              </a:r>
              <a:r>
                <a:rPr lang="ko-KR" altLang="en-US" sz="1800" dirty="0">
                  <a:ea typeface="KoPub돋움체 Light" panose="02020603020101020101"/>
                </a:rPr>
                <a:t>을 통해 제어</a:t>
              </a:r>
              <a:endParaRPr lang="en-US" altLang="ko-KR" sz="1800" dirty="0">
                <a:ea typeface="KoPub돋움체 Light" panose="02020603020101020101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800" dirty="0">
                  <a:ea typeface="KoPub돋움체 Light" panose="02020603020101020101"/>
                </a:rPr>
                <a:t>Lego car 2</a:t>
              </a:r>
              <a:r>
                <a:rPr lang="ko-KR" altLang="en-US" sz="1800" dirty="0">
                  <a:ea typeface="KoPub돋움체 Light" panose="02020603020101020101"/>
                </a:rPr>
                <a:t>대 필요</a:t>
              </a:r>
              <a:endParaRPr lang="en-US" altLang="ko-KR" sz="1800" dirty="0">
                <a:ea typeface="KoPub돋움체 Light" panose="02020603020101020101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800" dirty="0">
                  <a:ea typeface="KoPub돋움체 Light" panose="02020603020101020101"/>
                </a:rPr>
                <a:t>앞차 </a:t>
              </a:r>
              <a:r>
                <a:rPr lang="en-US" altLang="ko-KR" sz="1800" dirty="0">
                  <a:ea typeface="KoPub돋움체 Light" panose="02020603020101020101"/>
                </a:rPr>
                <a:t>: </a:t>
              </a:r>
              <a:r>
                <a:rPr lang="ko-KR" altLang="en-US" sz="1800" dirty="0">
                  <a:ea typeface="KoPub돋움체 Light" panose="02020603020101020101"/>
                </a:rPr>
                <a:t>블루투스로 움직이는 차량</a:t>
              </a:r>
              <a:r>
                <a:rPr lang="en-US" altLang="ko-KR" sz="1800" dirty="0">
                  <a:ea typeface="KoPub돋움체 Light" panose="02020603020101020101"/>
                </a:rPr>
                <a:t>(4</a:t>
              </a:r>
              <a:r>
                <a:rPr lang="ko-KR" altLang="en-US" sz="1800" dirty="0">
                  <a:ea typeface="KoPub돋움체 Light" panose="02020603020101020101"/>
                </a:rPr>
                <a:t>방향</a:t>
              </a:r>
              <a:r>
                <a:rPr lang="en-US" altLang="ko-KR" sz="1800" dirty="0">
                  <a:ea typeface="KoPub돋움체 Light" panose="02020603020101020101"/>
                </a:rPr>
                <a:t>, </a:t>
              </a:r>
              <a:r>
                <a:rPr lang="ko-KR" altLang="en-US" sz="1800" dirty="0">
                  <a:ea typeface="KoPub돋움체 Light" panose="02020603020101020101"/>
                </a:rPr>
                <a:t>급 브레이크</a:t>
              </a:r>
              <a:r>
                <a:rPr lang="en-US" altLang="ko-KR" sz="1800" dirty="0">
                  <a:ea typeface="KoPub돋움체 Light" panose="02020603020101020101"/>
                </a:rPr>
                <a:t>, </a:t>
              </a:r>
              <a:r>
                <a:rPr lang="ko-KR" altLang="en-US" sz="1800" dirty="0">
                  <a:ea typeface="KoPub돋움체 Light" panose="02020603020101020101"/>
                </a:rPr>
                <a:t>저속</a:t>
              </a:r>
              <a:r>
                <a:rPr lang="en-US" altLang="ko-KR" sz="1800" dirty="0">
                  <a:ea typeface="KoPub돋움체 Light" panose="02020603020101020101"/>
                </a:rPr>
                <a:t>,</a:t>
              </a:r>
              <a:r>
                <a:rPr lang="ko-KR" altLang="en-US" sz="1800" dirty="0">
                  <a:ea typeface="KoPub돋움체 Light" panose="02020603020101020101"/>
                </a:rPr>
                <a:t>고속</a:t>
              </a:r>
              <a:r>
                <a:rPr lang="en-US" altLang="ko-KR" sz="1800" dirty="0">
                  <a:ea typeface="KoPub돋움체 Light" panose="02020603020101020101"/>
                </a:rPr>
                <a:t>)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800" dirty="0" err="1">
                  <a:ea typeface="KoPub돋움체 Light" panose="02020603020101020101"/>
                </a:rPr>
                <a:t>뒷차</a:t>
              </a:r>
              <a:r>
                <a:rPr lang="ko-KR" altLang="en-US" sz="1800" dirty="0">
                  <a:ea typeface="KoPub돋움체 Light" panose="02020603020101020101"/>
                </a:rPr>
                <a:t> </a:t>
              </a:r>
              <a:r>
                <a:rPr lang="en-US" altLang="ko-KR" sz="1800" dirty="0">
                  <a:ea typeface="KoPub돋움체 Light" panose="02020603020101020101"/>
                </a:rPr>
                <a:t>: </a:t>
              </a:r>
              <a:r>
                <a:rPr lang="ko-KR" altLang="en-US" sz="1800" dirty="0">
                  <a:ea typeface="KoPub돋움체 Light" panose="02020603020101020101"/>
                </a:rPr>
                <a:t>앞차 궤적 일정하게 따라가기</a:t>
              </a:r>
              <a:endParaRPr lang="en-US" altLang="ko-KR" sz="1800" dirty="0">
                <a:ea typeface="KoPub돋움체 Light" panose="02020603020101020101"/>
              </a:endParaRPr>
            </a:p>
            <a:p>
              <a:pPr marL="171450" indent="-1714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ko-KR" altLang="en-US" sz="12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/>
              </a:endParaRP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D5BA412A-6177-4533-A556-69DED86393E9}"/>
                </a:ext>
              </a:extLst>
            </p:cNvPr>
            <p:cNvCxnSpPr>
              <a:cxnSpLocks/>
            </p:cNvCxnSpPr>
            <p:nvPr/>
          </p:nvCxnSpPr>
          <p:spPr>
            <a:xfrm>
              <a:off x="5295072" y="2572002"/>
              <a:ext cx="5094798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63BB77A-84FD-444E-B3DD-FA2F08A29BAA}"/>
                </a:ext>
              </a:extLst>
            </p:cNvPr>
            <p:cNvSpPr txBox="1"/>
            <p:nvPr/>
          </p:nvSpPr>
          <p:spPr>
            <a:xfrm>
              <a:off x="7604364" y="2229489"/>
              <a:ext cx="17682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A10536A7-DD9F-4097-8FDC-A4CF155549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72" b="30850"/>
          <a:stretch/>
        </p:blipFill>
        <p:spPr>
          <a:xfrm>
            <a:off x="565224" y="1980046"/>
            <a:ext cx="5530776" cy="327299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29CBA73-09A0-40ED-AED7-5B70317D4EE7}"/>
              </a:ext>
            </a:extLst>
          </p:cNvPr>
          <p:cNvSpPr txBox="1"/>
          <p:nvPr/>
        </p:nvSpPr>
        <p:spPr>
          <a:xfrm>
            <a:off x="304800" y="187612"/>
            <a:ext cx="2402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ln>
                  <a:solidFill>
                    <a:schemeClr val="tx1">
                      <a:alpha val="3000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1</a:t>
            </a:r>
            <a:r>
              <a:rPr lang="en-US" altLang="ko-KR" sz="1800">
                <a:ln>
                  <a:solidFill>
                    <a:schemeClr val="tx1">
                      <a:alpha val="3000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 </a:t>
            </a:r>
            <a:r>
              <a:rPr lang="ko-KR" altLang="en-US">
                <a:ln>
                  <a:solidFill>
                    <a:schemeClr val="tx1">
                      <a:alpha val="3000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프로젝트 개요</a:t>
            </a:r>
            <a:endParaRPr lang="ko-KR" altLang="en-US" sz="1400" dirty="0">
              <a:ln>
                <a:solidFill>
                  <a:schemeClr val="tx1">
                    <a:alpha val="30000"/>
                  </a:schemeClr>
                </a:solidFill>
              </a:ln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5920A19-9668-4BC0-9D2E-231080F7D101}"/>
              </a:ext>
            </a:extLst>
          </p:cNvPr>
          <p:cNvGrpSpPr/>
          <p:nvPr/>
        </p:nvGrpSpPr>
        <p:grpSpPr>
          <a:xfrm>
            <a:off x="168520" y="535510"/>
            <a:ext cx="2402541" cy="83055"/>
            <a:chOff x="4337108" y="1769323"/>
            <a:chExt cx="3275272" cy="88579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C054040B-FDD9-4BB7-91B5-C3EBE982342C}"/>
                </a:ext>
              </a:extLst>
            </p:cNvPr>
            <p:cNvCxnSpPr>
              <a:cxnSpLocks/>
            </p:cNvCxnSpPr>
            <p:nvPr/>
          </p:nvCxnSpPr>
          <p:spPr>
            <a:xfrm>
              <a:off x="4337108" y="1817467"/>
              <a:ext cx="3275272" cy="0"/>
            </a:xfrm>
            <a:prstGeom prst="line">
              <a:avLst/>
            </a:prstGeom>
            <a:solidFill>
              <a:schemeClr val="accent1">
                <a:lumMod val="50000"/>
                <a:alpha val="7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7488073-3682-4DCD-8D9D-9B41F24CC53C}"/>
                </a:ext>
              </a:extLst>
            </p:cNvPr>
            <p:cNvSpPr/>
            <p:nvPr/>
          </p:nvSpPr>
          <p:spPr>
            <a:xfrm>
              <a:off x="4342384" y="176932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73987A32-B0F8-4126-A92F-79E8C810077B}"/>
                </a:ext>
              </a:extLst>
            </p:cNvPr>
            <p:cNvSpPr/>
            <p:nvPr/>
          </p:nvSpPr>
          <p:spPr>
            <a:xfrm>
              <a:off x="6978669" y="181218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1339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9C77B2A3-BD20-49CE-81D4-DE2D47A61E55}"/>
              </a:ext>
            </a:extLst>
          </p:cNvPr>
          <p:cNvGrpSpPr/>
          <p:nvPr/>
        </p:nvGrpSpPr>
        <p:grpSpPr>
          <a:xfrm>
            <a:off x="1456991" y="1415094"/>
            <a:ext cx="3056517" cy="400110"/>
            <a:chOff x="5203632" y="2171892"/>
            <a:chExt cx="5186238" cy="40011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6E05149-9424-4271-B356-F437CBF5FE0A}"/>
                </a:ext>
              </a:extLst>
            </p:cNvPr>
            <p:cNvSpPr txBox="1"/>
            <p:nvPr/>
          </p:nvSpPr>
          <p:spPr>
            <a:xfrm>
              <a:off x="5203632" y="2171892"/>
              <a:ext cx="40765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effectLst/>
                  <a:uLnTx/>
                  <a:uFillTx/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+mn-cs"/>
                </a:rPr>
                <a:t>DDOL-E v2 </a:t>
              </a:r>
              <a:r>
                <a:rPr kumimoji="0" lang="ko-KR" altLang="en-US" sz="2000" b="0" i="0" u="none" strike="noStrike" kern="1200" cap="none" spc="0" normalizeH="0" baseline="0" noProof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effectLst/>
                  <a:uLnTx/>
                  <a:uFillTx/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+mn-cs"/>
                </a:rPr>
                <a:t>앞</a:t>
              </a:r>
              <a:endParaRPr kumimoji="0" lang="ko-KR" altLang="en-US" sz="2000" b="0" i="0" u="none" strike="noStrike" kern="1200" cap="none" spc="0" normalizeH="0" baseline="0" noProof="0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endParaRP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D5BA412A-6177-4533-A556-69DED86393E9}"/>
                </a:ext>
              </a:extLst>
            </p:cNvPr>
            <p:cNvCxnSpPr>
              <a:cxnSpLocks/>
            </p:cNvCxnSpPr>
            <p:nvPr/>
          </p:nvCxnSpPr>
          <p:spPr>
            <a:xfrm>
              <a:off x="5295072" y="2572002"/>
              <a:ext cx="5094798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63BB77A-84FD-444E-B3DD-FA2F08A29BAA}"/>
                </a:ext>
              </a:extLst>
            </p:cNvPr>
            <p:cNvSpPr txBox="1"/>
            <p:nvPr/>
          </p:nvSpPr>
          <p:spPr>
            <a:xfrm>
              <a:off x="7604364" y="2229489"/>
              <a:ext cx="17682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0" normalizeH="0" baseline="0" noProof="0" dirty="0">
                <a:ln>
                  <a:solidFill>
                    <a:prstClr val="black">
                      <a:lumMod val="65000"/>
                      <a:lumOff val="35000"/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C29CBA73-09A0-40ED-AED7-5B70317D4EE7}"/>
              </a:ext>
            </a:extLst>
          </p:cNvPr>
          <p:cNvSpPr txBox="1"/>
          <p:nvPr/>
        </p:nvSpPr>
        <p:spPr>
          <a:xfrm>
            <a:off x="304800" y="187612"/>
            <a:ext cx="2402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</a:t>
            </a:r>
            <a:r>
              <a:rPr kumimoji="0" lang="en-US" altLang="ko-KR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. </a:t>
            </a:r>
            <a:r>
              <a:rPr lang="ko-KR" altLang="en-US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자동차 소개</a:t>
            </a:r>
            <a:endParaRPr kumimoji="0" lang="ko-KR" altLang="en-US" sz="14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5920A19-9668-4BC0-9D2E-231080F7D101}"/>
              </a:ext>
            </a:extLst>
          </p:cNvPr>
          <p:cNvGrpSpPr/>
          <p:nvPr/>
        </p:nvGrpSpPr>
        <p:grpSpPr>
          <a:xfrm>
            <a:off x="168520" y="535510"/>
            <a:ext cx="2402541" cy="83055"/>
            <a:chOff x="4337108" y="1769323"/>
            <a:chExt cx="3275272" cy="88579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C054040B-FDD9-4BB7-91B5-C3EBE982342C}"/>
                </a:ext>
              </a:extLst>
            </p:cNvPr>
            <p:cNvCxnSpPr>
              <a:cxnSpLocks/>
            </p:cNvCxnSpPr>
            <p:nvPr/>
          </p:nvCxnSpPr>
          <p:spPr>
            <a:xfrm>
              <a:off x="4337108" y="1817467"/>
              <a:ext cx="3275272" cy="0"/>
            </a:xfrm>
            <a:prstGeom prst="line">
              <a:avLst/>
            </a:prstGeom>
            <a:solidFill>
              <a:schemeClr val="accent1">
                <a:lumMod val="50000"/>
                <a:alpha val="7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7488073-3682-4DCD-8D9D-9B41F24CC53C}"/>
                </a:ext>
              </a:extLst>
            </p:cNvPr>
            <p:cNvSpPr/>
            <p:nvPr/>
          </p:nvSpPr>
          <p:spPr>
            <a:xfrm>
              <a:off x="4342384" y="176932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73987A32-B0F8-4126-A92F-79E8C810077B}"/>
                </a:ext>
              </a:extLst>
            </p:cNvPr>
            <p:cNvSpPr/>
            <p:nvPr/>
          </p:nvSpPr>
          <p:spPr>
            <a:xfrm>
              <a:off x="6978669" y="181218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C4671BA-8B58-486B-96DC-9D0618BD0811}"/>
              </a:ext>
            </a:extLst>
          </p:cNvPr>
          <p:cNvSpPr txBox="1"/>
          <p:nvPr/>
        </p:nvSpPr>
        <p:spPr>
          <a:xfrm>
            <a:off x="106424" y="597131"/>
            <a:ext cx="24025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앞차 </a:t>
            </a:r>
            <a:endParaRPr kumimoji="0" lang="ko-KR" altLang="en-US" sz="14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3B4164E-89D6-4C2C-AADC-CE12AD954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676" y="2024668"/>
            <a:ext cx="4091035" cy="4091035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E1D36AFE-6E23-4D7A-8A12-6A4E81474662}"/>
              </a:ext>
            </a:extLst>
          </p:cNvPr>
          <p:cNvGrpSpPr/>
          <p:nvPr/>
        </p:nvGrpSpPr>
        <p:grpSpPr>
          <a:xfrm>
            <a:off x="7384178" y="1380358"/>
            <a:ext cx="3137199" cy="478173"/>
            <a:chOff x="5066733" y="2093829"/>
            <a:chExt cx="5323137" cy="47817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9CA4B01-4EEC-4B04-ADCF-D875D9976DB0}"/>
                </a:ext>
              </a:extLst>
            </p:cNvPr>
            <p:cNvSpPr txBox="1"/>
            <p:nvPr/>
          </p:nvSpPr>
          <p:spPr>
            <a:xfrm>
              <a:off x="5066733" y="2093829"/>
              <a:ext cx="40765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effectLst/>
                  <a:uLnTx/>
                  <a:uFillTx/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+mn-cs"/>
                </a:rPr>
                <a:t>DDOL-E v2 </a:t>
              </a:r>
              <a:r>
                <a:rPr kumimoji="0" lang="ko-KR" altLang="en-US" sz="2000" b="0" i="0" u="none" strike="noStrike" kern="1200" cap="none" spc="0" normalizeH="0" baseline="0" noProof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effectLst/>
                  <a:uLnTx/>
                  <a:uFillTx/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+mn-cs"/>
                </a:rPr>
                <a:t>뒤</a:t>
              </a:r>
              <a:endParaRPr kumimoji="0" lang="ko-KR" altLang="en-US" sz="2000" b="0" i="0" u="none" strike="noStrike" kern="1200" cap="none" spc="0" normalizeH="0" baseline="0" noProof="0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endParaRPr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85A716D3-8D53-4E53-A929-E4697ECC95EF}"/>
                </a:ext>
              </a:extLst>
            </p:cNvPr>
            <p:cNvCxnSpPr>
              <a:cxnSpLocks/>
            </p:cNvCxnSpPr>
            <p:nvPr/>
          </p:nvCxnSpPr>
          <p:spPr>
            <a:xfrm>
              <a:off x="5295072" y="2572002"/>
              <a:ext cx="5094798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5C98DC3D-8B2B-4726-AD7E-1431B99A5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6251" y="2024668"/>
            <a:ext cx="4091034" cy="409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517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9C77B2A3-BD20-49CE-81D4-DE2D47A61E55}"/>
              </a:ext>
            </a:extLst>
          </p:cNvPr>
          <p:cNvGrpSpPr/>
          <p:nvPr/>
        </p:nvGrpSpPr>
        <p:grpSpPr>
          <a:xfrm>
            <a:off x="1456991" y="1415094"/>
            <a:ext cx="3056517" cy="400110"/>
            <a:chOff x="5203632" y="2171892"/>
            <a:chExt cx="5186238" cy="40011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6E05149-9424-4271-B356-F437CBF5FE0A}"/>
                </a:ext>
              </a:extLst>
            </p:cNvPr>
            <p:cNvSpPr txBox="1"/>
            <p:nvPr/>
          </p:nvSpPr>
          <p:spPr>
            <a:xfrm>
              <a:off x="5203632" y="2171892"/>
              <a:ext cx="40765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effectLst/>
                  <a:uLnTx/>
                  <a:uFillTx/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+mn-cs"/>
                </a:rPr>
                <a:t>DDOL-E v3 </a:t>
              </a:r>
              <a:r>
                <a:rPr kumimoji="0" lang="ko-KR" altLang="en-US" sz="2000" b="0" i="0" u="none" strike="noStrike" kern="1200" cap="none" spc="0" normalizeH="0" baseline="0" noProof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effectLst/>
                  <a:uLnTx/>
                  <a:uFillTx/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+mn-cs"/>
                </a:rPr>
                <a:t>앞</a:t>
              </a:r>
              <a:endParaRPr kumimoji="0" lang="ko-KR" altLang="en-US" sz="2000" b="0" i="0" u="none" strike="noStrike" kern="1200" cap="none" spc="0" normalizeH="0" baseline="0" noProof="0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endParaRP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D5BA412A-6177-4533-A556-69DED86393E9}"/>
                </a:ext>
              </a:extLst>
            </p:cNvPr>
            <p:cNvCxnSpPr>
              <a:cxnSpLocks/>
            </p:cNvCxnSpPr>
            <p:nvPr/>
          </p:nvCxnSpPr>
          <p:spPr>
            <a:xfrm>
              <a:off x="5295072" y="2572002"/>
              <a:ext cx="5094798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63BB77A-84FD-444E-B3DD-FA2F08A29BAA}"/>
                </a:ext>
              </a:extLst>
            </p:cNvPr>
            <p:cNvSpPr txBox="1"/>
            <p:nvPr/>
          </p:nvSpPr>
          <p:spPr>
            <a:xfrm>
              <a:off x="7604364" y="2229489"/>
              <a:ext cx="17682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0" normalizeH="0" baseline="0" noProof="0" dirty="0">
                <a:ln>
                  <a:solidFill>
                    <a:prstClr val="black">
                      <a:lumMod val="65000"/>
                      <a:lumOff val="35000"/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C29CBA73-09A0-40ED-AED7-5B70317D4EE7}"/>
              </a:ext>
            </a:extLst>
          </p:cNvPr>
          <p:cNvSpPr txBox="1"/>
          <p:nvPr/>
        </p:nvSpPr>
        <p:spPr>
          <a:xfrm>
            <a:off x="304800" y="187612"/>
            <a:ext cx="2402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2. </a:t>
            </a:r>
            <a:r>
              <a:rPr kumimoji="0" lang="ko-KR" altLang="en-US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자동차 소개</a:t>
            </a:r>
            <a:endParaRPr kumimoji="0" lang="ko-KR" altLang="en-US" sz="14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5920A19-9668-4BC0-9D2E-231080F7D101}"/>
              </a:ext>
            </a:extLst>
          </p:cNvPr>
          <p:cNvGrpSpPr/>
          <p:nvPr/>
        </p:nvGrpSpPr>
        <p:grpSpPr>
          <a:xfrm>
            <a:off x="168520" y="535510"/>
            <a:ext cx="2402541" cy="83055"/>
            <a:chOff x="4337108" y="1769323"/>
            <a:chExt cx="3275272" cy="88579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C054040B-FDD9-4BB7-91B5-C3EBE982342C}"/>
                </a:ext>
              </a:extLst>
            </p:cNvPr>
            <p:cNvCxnSpPr>
              <a:cxnSpLocks/>
            </p:cNvCxnSpPr>
            <p:nvPr/>
          </p:nvCxnSpPr>
          <p:spPr>
            <a:xfrm>
              <a:off x="4337108" y="1817467"/>
              <a:ext cx="3275272" cy="0"/>
            </a:xfrm>
            <a:prstGeom prst="line">
              <a:avLst/>
            </a:prstGeom>
            <a:solidFill>
              <a:schemeClr val="accent1">
                <a:lumMod val="50000"/>
                <a:alpha val="7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7488073-3682-4DCD-8D9D-9B41F24CC53C}"/>
                </a:ext>
              </a:extLst>
            </p:cNvPr>
            <p:cNvSpPr/>
            <p:nvPr/>
          </p:nvSpPr>
          <p:spPr>
            <a:xfrm>
              <a:off x="4342384" y="176932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73987A32-B0F8-4126-A92F-79E8C810077B}"/>
                </a:ext>
              </a:extLst>
            </p:cNvPr>
            <p:cNvSpPr/>
            <p:nvPr/>
          </p:nvSpPr>
          <p:spPr>
            <a:xfrm>
              <a:off x="6978669" y="181218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C4671BA-8B58-486B-96DC-9D0618BD0811}"/>
              </a:ext>
            </a:extLst>
          </p:cNvPr>
          <p:cNvSpPr txBox="1"/>
          <p:nvPr/>
        </p:nvSpPr>
        <p:spPr>
          <a:xfrm>
            <a:off x="133317" y="543341"/>
            <a:ext cx="2402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뒷</a:t>
            </a:r>
            <a:r>
              <a:rPr kumimoji="0" lang="ko-KR" altLang="en-US" sz="14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차</a:t>
            </a:r>
            <a:r>
              <a:rPr kumimoji="0" lang="ko-KR" altLang="en-US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 </a:t>
            </a:r>
            <a:endParaRPr kumimoji="0" lang="ko-KR" altLang="en-US" sz="14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E1D36AFE-6E23-4D7A-8A12-6A4E81474662}"/>
              </a:ext>
            </a:extLst>
          </p:cNvPr>
          <p:cNvGrpSpPr/>
          <p:nvPr/>
        </p:nvGrpSpPr>
        <p:grpSpPr>
          <a:xfrm>
            <a:off x="7384178" y="1380358"/>
            <a:ext cx="3137199" cy="478173"/>
            <a:chOff x="5066733" y="2093829"/>
            <a:chExt cx="5323137" cy="47817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9CA4B01-4EEC-4B04-ADCF-D875D9976DB0}"/>
                </a:ext>
              </a:extLst>
            </p:cNvPr>
            <p:cNvSpPr txBox="1"/>
            <p:nvPr/>
          </p:nvSpPr>
          <p:spPr>
            <a:xfrm>
              <a:off x="5066733" y="2093829"/>
              <a:ext cx="40765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effectLst/>
                  <a:uLnTx/>
                  <a:uFillTx/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+mn-cs"/>
                </a:rPr>
                <a:t>DDOL-E v3 </a:t>
              </a:r>
              <a:r>
                <a:rPr kumimoji="0" lang="ko-KR" altLang="en-US" sz="2000" b="0" i="0" u="none" strike="noStrike" kern="1200" cap="none" spc="0" normalizeH="0" baseline="0" noProof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effectLst/>
                  <a:uLnTx/>
                  <a:uFillTx/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+mn-cs"/>
                </a:rPr>
                <a:t>뒤</a:t>
              </a:r>
              <a:endParaRPr kumimoji="0" lang="ko-KR" altLang="en-US" sz="2000" b="0" i="0" u="none" strike="noStrike" kern="1200" cap="none" spc="0" normalizeH="0" baseline="0" noProof="0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endParaRPr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85A716D3-8D53-4E53-A929-E4697ECC95EF}"/>
                </a:ext>
              </a:extLst>
            </p:cNvPr>
            <p:cNvCxnSpPr>
              <a:cxnSpLocks/>
            </p:cNvCxnSpPr>
            <p:nvPr/>
          </p:nvCxnSpPr>
          <p:spPr>
            <a:xfrm>
              <a:off x="5295072" y="2572002"/>
              <a:ext cx="5094798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48FD1B81-8427-431C-B120-C11BF1CC3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493" y="2024668"/>
            <a:ext cx="4053402" cy="405340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77D98D3-DBD7-47D5-96C3-FFA29F38F1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719"/>
          <a:stretch/>
        </p:blipFill>
        <p:spPr>
          <a:xfrm>
            <a:off x="6913356" y="2024668"/>
            <a:ext cx="4213413" cy="3990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872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29CBA73-09A0-40ED-AED7-5B70317D4EE7}"/>
              </a:ext>
            </a:extLst>
          </p:cNvPr>
          <p:cNvSpPr txBox="1"/>
          <p:nvPr/>
        </p:nvSpPr>
        <p:spPr>
          <a:xfrm>
            <a:off x="197223" y="187612"/>
            <a:ext cx="2402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</a:t>
            </a:r>
            <a:r>
              <a:rPr kumimoji="0" lang="en-US" altLang="ko-KR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. </a:t>
            </a:r>
            <a:r>
              <a:rPr kumimoji="0" lang="ko-KR" altLang="en-US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기능 식별</a:t>
            </a:r>
            <a:endParaRPr kumimoji="0" lang="ko-KR" altLang="en-US" sz="14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5920A19-9668-4BC0-9D2E-231080F7D101}"/>
              </a:ext>
            </a:extLst>
          </p:cNvPr>
          <p:cNvGrpSpPr/>
          <p:nvPr/>
        </p:nvGrpSpPr>
        <p:grpSpPr>
          <a:xfrm>
            <a:off x="168520" y="535510"/>
            <a:ext cx="2402541" cy="83055"/>
            <a:chOff x="4337108" y="1769323"/>
            <a:chExt cx="3275272" cy="88579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C054040B-FDD9-4BB7-91B5-C3EBE982342C}"/>
                </a:ext>
              </a:extLst>
            </p:cNvPr>
            <p:cNvCxnSpPr>
              <a:cxnSpLocks/>
            </p:cNvCxnSpPr>
            <p:nvPr/>
          </p:nvCxnSpPr>
          <p:spPr>
            <a:xfrm>
              <a:off x="4337108" y="1817467"/>
              <a:ext cx="3275272" cy="0"/>
            </a:xfrm>
            <a:prstGeom prst="line">
              <a:avLst/>
            </a:prstGeom>
            <a:solidFill>
              <a:schemeClr val="accent1">
                <a:lumMod val="50000"/>
                <a:alpha val="7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7488073-3682-4DCD-8D9D-9B41F24CC53C}"/>
                </a:ext>
              </a:extLst>
            </p:cNvPr>
            <p:cNvSpPr/>
            <p:nvPr/>
          </p:nvSpPr>
          <p:spPr>
            <a:xfrm>
              <a:off x="4342384" y="176932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73987A32-B0F8-4126-A92F-79E8C810077B}"/>
                </a:ext>
              </a:extLst>
            </p:cNvPr>
            <p:cNvSpPr/>
            <p:nvPr/>
          </p:nvSpPr>
          <p:spPr>
            <a:xfrm>
              <a:off x="6978669" y="181218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C4671BA-8B58-486B-96DC-9D0618BD0811}"/>
              </a:ext>
            </a:extLst>
          </p:cNvPr>
          <p:cNvSpPr txBox="1"/>
          <p:nvPr/>
        </p:nvSpPr>
        <p:spPr>
          <a:xfrm>
            <a:off x="115389" y="597131"/>
            <a:ext cx="24025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앞차</a:t>
            </a:r>
            <a:endParaRPr kumimoji="0" lang="ko-KR" altLang="en-US" sz="14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pic>
        <p:nvPicPr>
          <p:cNvPr id="25" name="내용 개체 틀 5">
            <a:extLst>
              <a:ext uri="{FF2B5EF4-FFF2-40B4-BE49-F238E27FC236}">
                <a16:creationId xmlns:a16="http://schemas.microsoft.com/office/drawing/2014/main" id="{D8A76BB9-86F9-4FC0-B2E5-6840CCC22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3464" y="727339"/>
            <a:ext cx="3127035" cy="552421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F7336A0-09D0-4DB9-B71A-61F46A7D3058}"/>
              </a:ext>
            </a:extLst>
          </p:cNvPr>
          <p:cNvSpPr txBox="1"/>
          <p:nvPr/>
        </p:nvSpPr>
        <p:spPr>
          <a:xfrm>
            <a:off x="526675" y="1493094"/>
            <a:ext cx="6492689" cy="12852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/>
              <a:t>블루투스로 움직이는 차량</a:t>
            </a:r>
            <a:r>
              <a:rPr lang="en-US" altLang="ko-KR"/>
              <a:t>(4</a:t>
            </a:r>
            <a:r>
              <a:rPr lang="ko-KR" altLang="en-US"/>
              <a:t>방향</a:t>
            </a:r>
            <a:r>
              <a:rPr lang="en-US" altLang="ko-KR"/>
              <a:t>, </a:t>
            </a:r>
            <a:r>
              <a:rPr lang="ko-KR" altLang="en-US"/>
              <a:t>급 브레이크</a:t>
            </a:r>
            <a:r>
              <a:rPr lang="en-US" altLang="ko-KR"/>
              <a:t>, </a:t>
            </a:r>
            <a:r>
              <a:rPr lang="ko-KR" altLang="en-US"/>
              <a:t>저속</a:t>
            </a:r>
            <a:r>
              <a:rPr lang="en-US" altLang="ko-KR"/>
              <a:t>,</a:t>
            </a:r>
            <a:r>
              <a:rPr lang="ko-KR" altLang="en-US"/>
              <a:t>고속</a:t>
            </a:r>
            <a:r>
              <a:rPr lang="en-US" altLang="ko-KR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/>
              <a:t>고속</a:t>
            </a:r>
            <a:r>
              <a:rPr lang="en-US" altLang="ko-KR"/>
              <a:t>/</a:t>
            </a:r>
            <a:r>
              <a:rPr lang="ko-KR" altLang="en-US"/>
              <a:t>저속 두 가지 모드</a:t>
            </a:r>
            <a:endParaRPr lang="en-US" altLang="ko-KR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/>
              <a:t>전진</a:t>
            </a:r>
            <a:r>
              <a:rPr lang="en-US" altLang="ko-KR"/>
              <a:t>, </a:t>
            </a:r>
            <a:r>
              <a:rPr lang="ko-KR" altLang="en-US"/>
              <a:t>후진</a:t>
            </a:r>
            <a:r>
              <a:rPr lang="en-US" altLang="ko-KR"/>
              <a:t>, </a:t>
            </a:r>
            <a:r>
              <a:rPr lang="ko-KR" altLang="en-US"/>
              <a:t>좌회전</a:t>
            </a:r>
            <a:r>
              <a:rPr lang="en-US" altLang="ko-KR"/>
              <a:t>, </a:t>
            </a:r>
            <a:r>
              <a:rPr lang="ko-KR" altLang="en-US"/>
              <a:t>우회전</a:t>
            </a:r>
            <a:r>
              <a:rPr lang="en-US" altLang="ko-KR"/>
              <a:t>, S</a:t>
            </a:r>
            <a:r>
              <a:rPr lang="ko-KR" altLang="en-US"/>
              <a:t>회전</a:t>
            </a:r>
            <a:r>
              <a:rPr lang="en-US" altLang="ko-KR"/>
              <a:t>, Circle </a:t>
            </a:r>
            <a:r>
              <a:rPr lang="ko-KR" altLang="en-US"/>
              <a:t>회전</a:t>
            </a:r>
            <a:endParaRPr lang="en-US" altLang="ko-KR" dirty="0"/>
          </a:p>
        </p:txBody>
      </p:sp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6F26DF54-7B76-4AA5-AEA4-1AF3707E5D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264441"/>
              </p:ext>
            </p:extLst>
          </p:nvPr>
        </p:nvGraphicFramePr>
        <p:xfrm>
          <a:off x="473075" y="3489444"/>
          <a:ext cx="6599888" cy="40275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24986">
                  <a:extLst>
                    <a:ext uri="{9D8B030D-6E8A-4147-A177-3AD203B41FA5}">
                      <a16:colId xmlns:a16="http://schemas.microsoft.com/office/drawing/2014/main" val="1591060822"/>
                    </a:ext>
                  </a:extLst>
                </a:gridCol>
                <a:gridCol w="824986">
                  <a:extLst>
                    <a:ext uri="{9D8B030D-6E8A-4147-A177-3AD203B41FA5}">
                      <a16:colId xmlns:a16="http://schemas.microsoft.com/office/drawing/2014/main" val="1176213715"/>
                    </a:ext>
                  </a:extLst>
                </a:gridCol>
                <a:gridCol w="824986">
                  <a:extLst>
                    <a:ext uri="{9D8B030D-6E8A-4147-A177-3AD203B41FA5}">
                      <a16:colId xmlns:a16="http://schemas.microsoft.com/office/drawing/2014/main" val="39881386"/>
                    </a:ext>
                  </a:extLst>
                </a:gridCol>
                <a:gridCol w="824986">
                  <a:extLst>
                    <a:ext uri="{9D8B030D-6E8A-4147-A177-3AD203B41FA5}">
                      <a16:colId xmlns:a16="http://schemas.microsoft.com/office/drawing/2014/main" val="2780973282"/>
                    </a:ext>
                  </a:extLst>
                </a:gridCol>
                <a:gridCol w="824986">
                  <a:extLst>
                    <a:ext uri="{9D8B030D-6E8A-4147-A177-3AD203B41FA5}">
                      <a16:colId xmlns:a16="http://schemas.microsoft.com/office/drawing/2014/main" val="3029908446"/>
                    </a:ext>
                  </a:extLst>
                </a:gridCol>
                <a:gridCol w="824986">
                  <a:extLst>
                    <a:ext uri="{9D8B030D-6E8A-4147-A177-3AD203B41FA5}">
                      <a16:colId xmlns:a16="http://schemas.microsoft.com/office/drawing/2014/main" val="463001334"/>
                    </a:ext>
                  </a:extLst>
                </a:gridCol>
                <a:gridCol w="824986">
                  <a:extLst>
                    <a:ext uri="{9D8B030D-6E8A-4147-A177-3AD203B41FA5}">
                      <a16:colId xmlns:a16="http://schemas.microsoft.com/office/drawing/2014/main" val="3567976026"/>
                    </a:ext>
                  </a:extLst>
                </a:gridCol>
                <a:gridCol w="824986">
                  <a:extLst>
                    <a:ext uri="{9D8B030D-6E8A-4147-A177-3AD203B41FA5}">
                      <a16:colId xmlns:a16="http://schemas.microsoft.com/office/drawing/2014/main" val="804828669"/>
                    </a:ext>
                  </a:extLst>
                </a:gridCol>
              </a:tblGrid>
              <a:tr h="40275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705819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D9E1D25-745A-4E89-8997-421FE7623772}"/>
              </a:ext>
            </a:extLst>
          </p:cNvPr>
          <p:cNvSpPr txBox="1"/>
          <p:nvPr/>
        </p:nvSpPr>
        <p:spPr>
          <a:xfrm>
            <a:off x="341219" y="3059668"/>
            <a:ext cx="1909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bt_receive_buf</a:t>
            </a:r>
            <a:endParaRPr lang="ko-KR" altLang="en-US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58265D21-36C5-4176-9127-BE6A1DCDA497}"/>
              </a:ext>
            </a:extLst>
          </p:cNvPr>
          <p:cNvCxnSpPr/>
          <p:nvPr/>
        </p:nvCxnSpPr>
        <p:spPr>
          <a:xfrm>
            <a:off x="3370730" y="3690823"/>
            <a:ext cx="0" cy="7108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A7901062-EC81-493C-803B-7DC64C387C69}"/>
              </a:ext>
            </a:extLst>
          </p:cNvPr>
          <p:cNvCxnSpPr>
            <a:cxnSpLocks/>
          </p:cNvCxnSpPr>
          <p:nvPr/>
        </p:nvCxnSpPr>
        <p:spPr>
          <a:xfrm>
            <a:off x="4177555" y="3690823"/>
            <a:ext cx="0" cy="7108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1D99BDD-C771-4E29-B119-F67FBA539F7B}"/>
              </a:ext>
            </a:extLst>
          </p:cNvPr>
          <p:cNvCxnSpPr>
            <a:cxnSpLocks/>
          </p:cNvCxnSpPr>
          <p:nvPr/>
        </p:nvCxnSpPr>
        <p:spPr>
          <a:xfrm>
            <a:off x="4993342" y="3711917"/>
            <a:ext cx="0" cy="7108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399CDD40-F391-4C31-A526-87E26DA1423B}"/>
              </a:ext>
            </a:extLst>
          </p:cNvPr>
          <p:cNvCxnSpPr>
            <a:cxnSpLocks/>
          </p:cNvCxnSpPr>
          <p:nvPr/>
        </p:nvCxnSpPr>
        <p:spPr>
          <a:xfrm>
            <a:off x="5818095" y="3690823"/>
            <a:ext cx="0" cy="7108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DDE78489-DF7A-4C3B-8DB2-45B10CD026B0}"/>
              </a:ext>
            </a:extLst>
          </p:cNvPr>
          <p:cNvCxnSpPr>
            <a:cxnSpLocks/>
          </p:cNvCxnSpPr>
          <p:nvPr/>
        </p:nvCxnSpPr>
        <p:spPr>
          <a:xfrm>
            <a:off x="6660777" y="3706117"/>
            <a:ext cx="0" cy="7108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0EFE9B5C-9480-4BB4-9DB6-100AE3996357}"/>
              </a:ext>
            </a:extLst>
          </p:cNvPr>
          <p:cNvSpPr txBox="1"/>
          <p:nvPr/>
        </p:nvSpPr>
        <p:spPr>
          <a:xfrm>
            <a:off x="3025046" y="4416965"/>
            <a:ext cx="842682" cy="697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>
                <a:ea typeface="KoPub돋움체 Light" panose="02020603020101020101"/>
              </a:rPr>
              <a:t>전진</a:t>
            </a:r>
            <a:r>
              <a:rPr lang="en-US" altLang="ko-KR" sz="1400">
                <a:ea typeface="KoPub돋움체 Light" panose="02020603020101020101"/>
              </a:rPr>
              <a:t>-1</a:t>
            </a:r>
          </a:p>
          <a:p>
            <a:pPr>
              <a:lnSpc>
                <a:spcPct val="150000"/>
              </a:lnSpc>
            </a:pPr>
            <a:r>
              <a:rPr lang="ko-KR" altLang="en-US" sz="1400">
                <a:ea typeface="KoPub돋움체 Light" panose="02020603020101020101"/>
              </a:rPr>
              <a:t>후진</a:t>
            </a:r>
            <a:r>
              <a:rPr lang="en-US" altLang="ko-KR" sz="1400">
                <a:ea typeface="KoPub돋움체 Light" panose="02020603020101020101"/>
              </a:rPr>
              <a:t>-2 </a:t>
            </a:r>
            <a:endParaRPr lang="ko-KR" altLang="en-US" sz="1400">
              <a:ea typeface="KoPub돋움체 Light" panose="02020603020101020101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505FD26-50BD-4EF1-887F-14C4ADEF0534}"/>
              </a:ext>
            </a:extLst>
          </p:cNvPr>
          <p:cNvSpPr txBox="1"/>
          <p:nvPr/>
        </p:nvSpPr>
        <p:spPr>
          <a:xfrm>
            <a:off x="3867728" y="4419560"/>
            <a:ext cx="842682" cy="697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>
                <a:ea typeface="KoPub돋움체 Light" panose="02020603020101020101"/>
              </a:rPr>
              <a:t>좌</a:t>
            </a:r>
            <a:r>
              <a:rPr lang="en-US" altLang="ko-KR" sz="1400">
                <a:ea typeface="KoPub돋움체 Light" panose="02020603020101020101"/>
              </a:rPr>
              <a:t>-3</a:t>
            </a:r>
          </a:p>
          <a:p>
            <a:pPr>
              <a:lnSpc>
                <a:spcPct val="150000"/>
              </a:lnSpc>
            </a:pPr>
            <a:r>
              <a:rPr lang="ko-KR" altLang="en-US" sz="1400">
                <a:ea typeface="KoPub돋움체 Light" panose="02020603020101020101"/>
              </a:rPr>
              <a:t>우</a:t>
            </a:r>
            <a:r>
              <a:rPr lang="en-US" altLang="ko-KR" sz="1400">
                <a:ea typeface="KoPub돋움체 Light" panose="02020603020101020101"/>
              </a:rPr>
              <a:t>-4 </a:t>
            </a:r>
            <a:endParaRPr lang="ko-KR" altLang="en-US" sz="1400">
              <a:ea typeface="KoPub돋움체 Light" panose="02020603020101020101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CEAB187-7B23-4C3C-B567-A14F137C88F2}"/>
              </a:ext>
            </a:extLst>
          </p:cNvPr>
          <p:cNvSpPr txBox="1"/>
          <p:nvPr/>
        </p:nvSpPr>
        <p:spPr>
          <a:xfrm>
            <a:off x="4554071" y="4437449"/>
            <a:ext cx="842682" cy="697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>
                <a:ea typeface="KoPub돋움체 Light" panose="02020603020101020101"/>
              </a:rPr>
              <a:t>고속</a:t>
            </a:r>
            <a:r>
              <a:rPr lang="en-US" altLang="ko-KR" sz="1400">
                <a:ea typeface="KoPub돋움체 Light" panose="02020603020101020101"/>
              </a:rPr>
              <a:t>-1</a:t>
            </a:r>
          </a:p>
          <a:p>
            <a:pPr>
              <a:lnSpc>
                <a:spcPct val="150000"/>
              </a:lnSpc>
            </a:pPr>
            <a:r>
              <a:rPr lang="ko-KR" altLang="en-US" sz="1400">
                <a:ea typeface="KoPub돋움체 Light" panose="02020603020101020101"/>
              </a:rPr>
              <a:t>저속</a:t>
            </a:r>
            <a:r>
              <a:rPr lang="en-US" altLang="ko-KR" sz="1400">
                <a:ea typeface="KoPub돋움체 Light" panose="02020603020101020101"/>
              </a:rPr>
              <a:t>-2 </a:t>
            </a:r>
            <a:endParaRPr lang="ko-KR" altLang="en-US" sz="1400">
              <a:ea typeface="KoPub돋움체 Light" panose="02020603020101020101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B841AB5-C535-4614-8616-2D07007D4415}"/>
              </a:ext>
            </a:extLst>
          </p:cNvPr>
          <p:cNvSpPr txBox="1"/>
          <p:nvPr/>
        </p:nvSpPr>
        <p:spPr>
          <a:xfrm>
            <a:off x="5441576" y="4437449"/>
            <a:ext cx="969263" cy="697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>
                <a:ea typeface="KoPub돋움체 Light" panose="02020603020101020101"/>
              </a:rPr>
              <a:t>즉시</a:t>
            </a:r>
            <a:r>
              <a:rPr lang="en-US" altLang="ko-KR" sz="1400">
                <a:ea typeface="KoPub돋움체 Light" panose="02020603020101020101"/>
              </a:rPr>
              <a:t>-1</a:t>
            </a:r>
          </a:p>
          <a:p>
            <a:pPr>
              <a:lnSpc>
                <a:spcPct val="150000"/>
              </a:lnSpc>
            </a:pPr>
            <a:r>
              <a:rPr lang="ko-KR" altLang="en-US" sz="1400">
                <a:ea typeface="KoPub돋움체 Light" panose="02020603020101020101"/>
              </a:rPr>
              <a:t>천천히</a:t>
            </a:r>
            <a:r>
              <a:rPr lang="en-US" altLang="ko-KR" sz="1400">
                <a:ea typeface="KoPub돋움체 Light" panose="02020603020101020101"/>
              </a:rPr>
              <a:t>-2 </a:t>
            </a:r>
            <a:endParaRPr lang="ko-KR" altLang="en-US" sz="1400">
              <a:ea typeface="KoPub돋움체 Light" panose="02020603020101020101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38A970B-C774-4280-A3C2-3C47FD8EB64F}"/>
              </a:ext>
            </a:extLst>
          </p:cNvPr>
          <p:cNvSpPr txBox="1"/>
          <p:nvPr/>
        </p:nvSpPr>
        <p:spPr>
          <a:xfrm>
            <a:off x="6421773" y="4416965"/>
            <a:ext cx="1003166" cy="697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>
                <a:ea typeface="KoPub돋움체 Light" panose="02020603020101020101"/>
              </a:rPr>
              <a:t>A – 1</a:t>
            </a:r>
          </a:p>
          <a:p>
            <a:pPr>
              <a:lnSpc>
                <a:spcPct val="150000"/>
              </a:lnSpc>
            </a:pPr>
            <a:r>
              <a:rPr lang="en-US" altLang="ko-KR" sz="1400">
                <a:ea typeface="KoPub돋움체 Light" panose="02020603020101020101"/>
              </a:rPr>
              <a:t>(</a:t>
            </a:r>
            <a:r>
              <a:rPr lang="ko-KR" altLang="en-US" sz="1400">
                <a:ea typeface="KoPub돋움체 Light" panose="02020603020101020101"/>
              </a:rPr>
              <a:t>브레이크</a:t>
            </a:r>
            <a:r>
              <a:rPr lang="en-US" altLang="ko-KR" sz="1400">
                <a:ea typeface="KoPub돋움체 Light" panose="02020603020101020101"/>
              </a:rPr>
              <a:t>) </a:t>
            </a:r>
            <a:endParaRPr lang="ko-KR" altLang="en-US" sz="1400">
              <a:ea typeface="KoPub돋움체 Light" panose="02020603020101020101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1043DDA-36A2-48C4-943F-8F12154C977A}"/>
              </a:ext>
            </a:extLst>
          </p:cNvPr>
          <p:cNvSpPr txBox="1"/>
          <p:nvPr/>
        </p:nvSpPr>
        <p:spPr>
          <a:xfrm>
            <a:off x="526674" y="5203883"/>
            <a:ext cx="6492689" cy="869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/>
              <a:t>4</a:t>
            </a:r>
            <a:r>
              <a:rPr lang="ko-KR" altLang="en-US"/>
              <a:t>번 </a:t>
            </a:r>
            <a:r>
              <a:rPr lang="en-US" altLang="ko-KR"/>
              <a:t>7</a:t>
            </a:r>
            <a:r>
              <a:rPr lang="ko-KR" altLang="en-US"/>
              <a:t>번 배열은 버튼을 누르고 있을 시 해당하는 값 전송</a:t>
            </a:r>
            <a:r>
              <a:rPr lang="en-US" altLang="ko-KR"/>
              <a:t> (</a:t>
            </a:r>
            <a:r>
              <a:rPr lang="ko-KR" altLang="en-US"/>
              <a:t>버튼 떼면 배열값 </a:t>
            </a:r>
            <a:r>
              <a:rPr lang="en-US" altLang="ko-KR"/>
              <a:t>0</a:t>
            </a:r>
            <a:r>
              <a:rPr lang="ko-KR" altLang="en-US"/>
              <a:t>으로 초기화</a:t>
            </a:r>
            <a:r>
              <a:rPr lang="en-US" altLang="ko-KR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63803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29CBA73-09A0-40ED-AED7-5B70317D4EE7}"/>
              </a:ext>
            </a:extLst>
          </p:cNvPr>
          <p:cNvSpPr txBox="1"/>
          <p:nvPr/>
        </p:nvSpPr>
        <p:spPr>
          <a:xfrm>
            <a:off x="188255" y="187612"/>
            <a:ext cx="2402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3. </a:t>
            </a:r>
            <a:r>
              <a:rPr kumimoji="0" lang="ko-KR" altLang="en-US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기능 식별</a:t>
            </a:r>
            <a:endParaRPr kumimoji="0" lang="ko-KR" altLang="en-US" sz="14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5920A19-9668-4BC0-9D2E-231080F7D101}"/>
              </a:ext>
            </a:extLst>
          </p:cNvPr>
          <p:cNvGrpSpPr/>
          <p:nvPr/>
        </p:nvGrpSpPr>
        <p:grpSpPr>
          <a:xfrm>
            <a:off x="168520" y="535510"/>
            <a:ext cx="2402541" cy="83055"/>
            <a:chOff x="4337108" y="1769323"/>
            <a:chExt cx="3275272" cy="88579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C054040B-FDD9-4BB7-91B5-C3EBE982342C}"/>
                </a:ext>
              </a:extLst>
            </p:cNvPr>
            <p:cNvCxnSpPr>
              <a:cxnSpLocks/>
            </p:cNvCxnSpPr>
            <p:nvPr/>
          </p:nvCxnSpPr>
          <p:spPr>
            <a:xfrm>
              <a:off x="4337108" y="1817467"/>
              <a:ext cx="3275272" cy="0"/>
            </a:xfrm>
            <a:prstGeom prst="line">
              <a:avLst/>
            </a:prstGeom>
            <a:solidFill>
              <a:schemeClr val="accent1">
                <a:lumMod val="50000"/>
                <a:alpha val="7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7488073-3682-4DCD-8D9D-9B41F24CC53C}"/>
                </a:ext>
              </a:extLst>
            </p:cNvPr>
            <p:cNvSpPr/>
            <p:nvPr/>
          </p:nvSpPr>
          <p:spPr>
            <a:xfrm>
              <a:off x="4342384" y="176932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73987A32-B0F8-4126-A92F-79E8C810077B}"/>
                </a:ext>
              </a:extLst>
            </p:cNvPr>
            <p:cNvSpPr/>
            <p:nvPr/>
          </p:nvSpPr>
          <p:spPr>
            <a:xfrm>
              <a:off x="6978669" y="181218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C4671BA-8B58-486B-96DC-9D0618BD0811}"/>
              </a:ext>
            </a:extLst>
          </p:cNvPr>
          <p:cNvSpPr txBox="1"/>
          <p:nvPr/>
        </p:nvSpPr>
        <p:spPr>
          <a:xfrm>
            <a:off x="124352" y="597131"/>
            <a:ext cx="24025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뒷차</a:t>
            </a:r>
            <a:endParaRPr kumimoji="0" lang="ko-KR" altLang="en-US" sz="14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F3B635E-9055-4D69-B700-BE2F79F251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72" b="30850"/>
          <a:stretch/>
        </p:blipFill>
        <p:spPr>
          <a:xfrm>
            <a:off x="2375151" y="1395384"/>
            <a:ext cx="6346564" cy="3755755"/>
          </a:xfrm>
          <a:prstGeom prst="rect">
            <a:avLst/>
          </a:prstGeom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40FF284A-8A2E-4538-AFEF-5A2A82BEF38D}"/>
              </a:ext>
            </a:extLst>
          </p:cNvPr>
          <p:cNvCxnSpPr>
            <a:cxnSpLocks/>
          </p:cNvCxnSpPr>
          <p:nvPr/>
        </p:nvCxnSpPr>
        <p:spPr>
          <a:xfrm>
            <a:off x="4258235" y="3086957"/>
            <a:ext cx="2008094" cy="286871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153A080-1F6A-419C-9193-0E49AF7F447B}"/>
              </a:ext>
            </a:extLst>
          </p:cNvPr>
          <p:cNvSpPr txBox="1"/>
          <p:nvPr/>
        </p:nvSpPr>
        <p:spPr>
          <a:xfrm rot="483316">
            <a:off x="5074022" y="2877671"/>
            <a:ext cx="1201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15cm</a:t>
            </a:r>
            <a:endParaRPr lang="ko-KR" altLang="en-US" dirty="0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5369AF0E-0070-4700-8EC9-1151EE364A9C}"/>
              </a:ext>
            </a:extLst>
          </p:cNvPr>
          <p:cNvGrpSpPr/>
          <p:nvPr/>
        </p:nvGrpSpPr>
        <p:grpSpPr>
          <a:xfrm>
            <a:off x="408046" y="5120103"/>
            <a:ext cx="10523817" cy="1601871"/>
            <a:chOff x="-439822" y="2229489"/>
            <a:chExt cx="17856605" cy="1601871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5A6799-B41A-4E9D-8555-ED4784F0740A}"/>
                </a:ext>
              </a:extLst>
            </p:cNvPr>
            <p:cNvSpPr txBox="1"/>
            <p:nvPr/>
          </p:nvSpPr>
          <p:spPr>
            <a:xfrm>
              <a:off x="-439822" y="2721313"/>
              <a:ext cx="17856605" cy="11100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marR="0" lvl="0" indent="-34290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ko-KR" altLang="en-US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초음파 센서를 이용하여 앞차와 안정규격</a:t>
              </a:r>
              <a:r>
                <a:rPr lang="en-US" altLang="ko-KR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(15cm)</a:t>
              </a:r>
              <a:r>
                <a:rPr lang="ko-KR" altLang="en-US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를 최대한 유지하며 </a:t>
              </a:r>
              <a:r>
                <a:rPr lang="ko-KR" altLang="en-US" sz="2000" dirty="0" err="1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따라감</a:t>
              </a:r>
              <a:endParaRPr lang="en-US" altLang="ko-KR" sz="2000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342900" marR="0" lvl="0" indent="-34290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ko-KR" altLang="en-US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거리에 따른 속도 유지 및 각도 조절</a:t>
              </a:r>
              <a:endParaRPr lang="en-US" altLang="ko-KR" sz="2000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342900" marR="0" lvl="0" indent="-34290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ko-KR" altLang="en-US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충돌 방지</a:t>
              </a:r>
              <a:endParaRPr kumimoji="0" lang="ko-KR" altLang="en-US" sz="2000" b="0" i="0" u="none" strike="noStrike" kern="1200" cap="none" spc="0" normalizeH="0" baseline="0" noProof="0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endParaRPr>
            </a:p>
          </p:txBody>
        </p: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50B0DEC0-617B-419E-A929-8D67F4E6C86E}"/>
                </a:ext>
              </a:extLst>
            </p:cNvPr>
            <p:cNvCxnSpPr>
              <a:cxnSpLocks/>
            </p:cNvCxnSpPr>
            <p:nvPr/>
          </p:nvCxnSpPr>
          <p:spPr>
            <a:xfrm>
              <a:off x="5295072" y="2572002"/>
              <a:ext cx="5787285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64EB1DD-AFF9-4628-A906-6C9CE3EEC4B6}"/>
                </a:ext>
              </a:extLst>
            </p:cNvPr>
            <p:cNvSpPr txBox="1"/>
            <p:nvPr/>
          </p:nvSpPr>
          <p:spPr>
            <a:xfrm>
              <a:off x="7604364" y="2229489"/>
              <a:ext cx="17682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0" normalizeH="0" baseline="0" noProof="0" dirty="0">
                <a:ln>
                  <a:solidFill>
                    <a:prstClr val="black">
                      <a:lumMod val="65000"/>
                      <a:lumOff val="35000"/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36597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29CBA73-09A0-40ED-AED7-5B70317D4EE7}"/>
              </a:ext>
            </a:extLst>
          </p:cNvPr>
          <p:cNvSpPr txBox="1"/>
          <p:nvPr/>
        </p:nvSpPr>
        <p:spPr>
          <a:xfrm>
            <a:off x="168520" y="173408"/>
            <a:ext cx="2402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4. Task </a:t>
            </a:r>
            <a:r>
              <a:rPr kumimoji="0" lang="ko-KR" altLang="en-US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및 </a:t>
            </a:r>
            <a:r>
              <a:rPr kumimoji="0" lang="en-US" altLang="ko-KR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Event</a:t>
            </a:r>
            <a:r>
              <a:rPr kumimoji="0" lang="ko-KR" altLang="en-US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설계</a:t>
            </a:r>
            <a:endParaRPr kumimoji="0" lang="ko-KR" altLang="en-US" sz="14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5920A19-9668-4BC0-9D2E-231080F7D101}"/>
              </a:ext>
            </a:extLst>
          </p:cNvPr>
          <p:cNvGrpSpPr/>
          <p:nvPr/>
        </p:nvGrpSpPr>
        <p:grpSpPr>
          <a:xfrm>
            <a:off x="168520" y="535510"/>
            <a:ext cx="2402541" cy="83055"/>
            <a:chOff x="4337108" y="1769323"/>
            <a:chExt cx="3275272" cy="88579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C054040B-FDD9-4BB7-91B5-C3EBE982342C}"/>
                </a:ext>
              </a:extLst>
            </p:cNvPr>
            <p:cNvCxnSpPr>
              <a:cxnSpLocks/>
            </p:cNvCxnSpPr>
            <p:nvPr/>
          </p:nvCxnSpPr>
          <p:spPr>
            <a:xfrm>
              <a:off x="4337108" y="1817467"/>
              <a:ext cx="3275272" cy="0"/>
            </a:xfrm>
            <a:prstGeom prst="line">
              <a:avLst/>
            </a:prstGeom>
            <a:solidFill>
              <a:schemeClr val="accent1">
                <a:lumMod val="50000"/>
                <a:alpha val="7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7488073-3682-4DCD-8D9D-9B41F24CC53C}"/>
                </a:ext>
              </a:extLst>
            </p:cNvPr>
            <p:cNvSpPr/>
            <p:nvPr/>
          </p:nvSpPr>
          <p:spPr>
            <a:xfrm>
              <a:off x="4342384" y="176932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73987A32-B0F8-4126-A92F-79E8C810077B}"/>
                </a:ext>
              </a:extLst>
            </p:cNvPr>
            <p:cNvSpPr/>
            <p:nvPr/>
          </p:nvSpPr>
          <p:spPr>
            <a:xfrm>
              <a:off x="6978669" y="181218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DC100478-6FD4-46C7-8F0E-1ABCE9F906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6295967"/>
              </p:ext>
            </p:extLst>
          </p:nvPr>
        </p:nvGraphicFramePr>
        <p:xfrm>
          <a:off x="547450" y="4547596"/>
          <a:ext cx="11097100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13255">
                  <a:extLst>
                    <a:ext uri="{9D8B030D-6E8A-4147-A177-3AD203B41FA5}">
                      <a16:colId xmlns:a16="http://schemas.microsoft.com/office/drawing/2014/main" val="3364344949"/>
                    </a:ext>
                  </a:extLst>
                </a:gridCol>
                <a:gridCol w="2075436">
                  <a:extLst>
                    <a:ext uri="{9D8B030D-6E8A-4147-A177-3AD203B41FA5}">
                      <a16:colId xmlns:a16="http://schemas.microsoft.com/office/drawing/2014/main" val="695241579"/>
                    </a:ext>
                  </a:extLst>
                </a:gridCol>
                <a:gridCol w="1598102">
                  <a:extLst>
                    <a:ext uri="{9D8B030D-6E8A-4147-A177-3AD203B41FA5}">
                      <a16:colId xmlns:a16="http://schemas.microsoft.com/office/drawing/2014/main" val="2575475212"/>
                    </a:ext>
                  </a:extLst>
                </a:gridCol>
                <a:gridCol w="1836769">
                  <a:extLst>
                    <a:ext uri="{9D8B030D-6E8A-4147-A177-3AD203B41FA5}">
                      <a16:colId xmlns:a16="http://schemas.microsoft.com/office/drawing/2014/main" val="2327163025"/>
                    </a:ext>
                  </a:extLst>
                </a:gridCol>
                <a:gridCol w="1615852">
                  <a:extLst>
                    <a:ext uri="{9D8B030D-6E8A-4147-A177-3AD203B41FA5}">
                      <a16:colId xmlns:a16="http://schemas.microsoft.com/office/drawing/2014/main" val="1701721562"/>
                    </a:ext>
                  </a:extLst>
                </a:gridCol>
                <a:gridCol w="2057686">
                  <a:extLst>
                    <a:ext uri="{9D8B030D-6E8A-4147-A177-3AD203B41FA5}">
                      <a16:colId xmlns:a16="http://schemas.microsoft.com/office/drawing/2014/main" val="15903175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Task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Priority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Auto Start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Alarm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Event</a:t>
                      </a:r>
                      <a:endParaRPr lang="ko-KR" alt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16420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Sonar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/>
                        <a:t>거리 인식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1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True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15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09723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Steering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/>
                        <a:t>방향 전환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3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True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Steeringevent</a:t>
                      </a:r>
                      <a:endParaRPr lang="ko-KR" alt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7333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Movement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/>
                        <a:t>속도 조절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2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True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Movementevent</a:t>
                      </a:r>
                      <a:endParaRPr lang="ko-KR" alt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199147"/>
                  </a:ext>
                </a:extLst>
              </a:tr>
            </a:tbl>
          </a:graphicData>
        </a:graphic>
      </p:graphicFrame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B3B3A227-CA0C-4FEC-8DDE-594EBECBD6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0791587"/>
              </p:ext>
            </p:extLst>
          </p:nvPr>
        </p:nvGraphicFramePr>
        <p:xfrm>
          <a:off x="547450" y="1660390"/>
          <a:ext cx="11097100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13255">
                  <a:extLst>
                    <a:ext uri="{9D8B030D-6E8A-4147-A177-3AD203B41FA5}">
                      <a16:colId xmlns:a16="http://schemas.microsoft.com/office/drawing/2014/main" val="3364344949"/>
                    </a:ext>
                  </a:extLst>
                </a:gridCol>
                <a:gridCol w="2084401">
                  <a:extLst>
                    <a:ext uri="{9D8B030D-6E8A-4147-A177-3AD203B41FA5}">
                      <a16:colId xmlns:a16="http://schemas.microsoft.com/office/drawing/2014/main" val="695241579"/>
                    </a:ext>
                  </a:extLst>
                </a:gridCol>
                <a:gridCol w="1589137">
                  <a:extLst>
                    <a:ext uri="{9D8B030D-6E8A-4147-A177-3AD203B41FA5}">
                      <a16:colId xmlns:a16="http://schemas.microsoft.com/office/drawing/2014/main" val="2575475212"/>
                    </a:ext>
                  </a:extLst>
                </a:gridCol>
                <a:gridCol w="1836769">
                  <a:extLst>
                    <a:ext uri="{9D8B030D-6E8A-4147-A177-3AD203B41FA5}">
                      <a16:colId xmlns:a16="http://schemas.microsoft.com/office/drawing/2014/main" val="2327163025"/>
                    </a:ext>
                  </a:extLst>
                </a:gridCol>
                <a:gridCol w="1615852">
                  <a:extLst>
                    <a:ext uri="{9D8B030D-6E8A-4147-A177-3AD203B41FA5}">
                      <a16:colId xmlns:a16="http://schemas.microsoft.com/office/drawing/2014/main" val="1701721562"/>
                    </a:ext>
                  </a:extLst>
                </a:gridCol>
                <a:gridCol w="2057686">
                  <a:extLst>
                    <a:ext uri="{9D8B030D-6E8A-4147-A177-3AD203B41FA5}">
                      <a16:colId xmlns:a16="http://schemas.microsoft.com/office/drawing/2014/main" val="15903175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Task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Priority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Auto Start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Alarm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Event</a:t>
                      </a:r>
                      <a:endParaRPr lang="ko-KR" alt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16420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MAIN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5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False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5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09723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CAR_DIR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/>
                        <a:t>방향 전환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3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False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7333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CAR_SPEED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/>
                        <a:t>속도 조절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2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False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199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CAR_BRAKE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Brake </a:t>
                      </a:r>
                      <a:r>
                        <a:rPr lang="ko-KR" altLang="en-US" sz="1600" dirty="0"/>
                        <a:t>모드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10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False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686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/>
                        <a:t>IdleTask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블루투스 연결 확인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/>
                        <a:t>1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True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780508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0C1C333-9A5E-466D-B63F-6238231BA85E}"/>
              </a:ext>
            </a:extLst>
          </p:cNvPr>
          <p:cNvSpPr txBox="1"/>
          <p:nvPr/>
        </p:nvSpPr>
        <p:spPr>
          <a:xfrm>
            <a:off x="73122" y="1306506"/>
            <a:ext cx="24025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앞차 </a:t>
            </a:r>
            <a:r>
              <a:rPr lang="en-US" altLang="ko-KR" sz="1400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Control Car</a:t>
            </a:r>
            <a:endParaRPr kumimoji="0" lang="ko-KR" altLang="en-US" sz="14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4ECF08-FF0B-4FA8-9971-2431059646E8}"/>
              </a:ext>
            </a:extLst>
          </p:cNvPr>
          <p:cNvSpPr txBox="1"/>
          <p:nvPr/>
        </p:nvSpPr>
        <p:spPr>
          <a:xfrm>
            <a:off x="73122" y="4239819"/>
            <a:ext cx="24025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 err="1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뒷차</a:t>
            </a:r>
            <a:r>
              <a:rPr lang="ko-KR" altLang="en-US" sz="1400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1400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Follow Car</a:t>
            </a:r>
            <a:endParaRPr kumimoji="0" lang="ko-KR" altLang="en-US" sz="14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5022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29CBA73-09A0-40ED-AED7-5B70317D4EE7}"/>
              </a:ext>
            </a:extLst>
          </p:cNvPr>
          <p:cNvSpPr txBox="1"/>
          <p:nvPr/>
        </p:nvSpPr>
        <p:spPr>
          <a:xfrm>
            <a:off x="168520" y="173408"/>
            <a:ext cx="24025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4. Task </a:t>
            </a:r>
            <a:r>
              <a:rPr kumimoji="0" lang="ko-KR" altLang="en-US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및 </a:t>
            </a:r>
            <a:r>
              <a:rPr kumimoji="0" lang="en-US" altLang="ko-KR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Event</a:t>
            </a:r>
            <a:r>
              <a:rPr kumimoji="0" lang="ko-KR" altLang="en-US" sz="1800" b="0" i="0" u="none" strike="noStrike" kern="1200" cap="none" spc="0" normalizeH="0" baseline="0" noProof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설계</a:t>
            </a:r>
            <a:endParaRPr kumimoji="0" lang="ko-KR" altLang="en-US" sz="14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5920A19-9668-4BC0-9D2E-231080F7D101}"/>
              </a:ext>
            </a:extLst>
          </p:cNvPr>
          <p:cNvGrpSpPr/>
          <p:nvPr/>
        </p:nvGrpSpPr>
        <p:grpSpPr>
          <a:xfrm>
            <a:off x="168520" y="535510"/>
            <a:ext cx="2402541" cy="83055"/>
            <a:chOff x="4337108" y="1769323"/>
            <a:chExt cx="3275272" cy="88579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C054040B-FDD9-4BB7-91B5-C3EBE982342C}"/>
                </a:ext>
              </a:extLst>
            </p:cNvPr>
            <p:cNvCxnSpPr>
              <a:cxnSpLocks/>
            </p:cNvCxnSpPr>
            <p:nvPr/>
          </p:nvCxnSpPr>
          <p:spPr>
            <a:xfrm>
              <a:off x="4337108" y="1817467"/>
              <a:ext cx="3275272" cy="0"/>
            </a:xfrm>
            <a:prstGeom prst="line">
              <a:avLst/>
            </a:prstGeom>
            <a:solidFill>
              <a:schemeClr val="accent1">
                <a:lumMod val="50000"/>
                <a:alpha val="7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7488073-3682-4DCD-8D9D-9B41F24CC53C}"/>
                </a:ext>
              </a:extLst>
            </p:cNvPr>
            <p:cNvSpPr/>
            <p:nvPr/>
          </p:nvSpPr>
          <p:spPr>
            <a:xfrm>
              <a:off x="4342384" y="176932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73987A32-B0F8-4126-A92F-79E8C810077B}"/>
                </a:ext>
              </a:extLst>
            </p:cNvPr>
            <p:cNvSpPr/>
            <p:nvPr/>
          </p:nvSpPr>
          <p:spPr>
            <a:xfrm>
              <a:off x="6978669" y="181218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B0C1C333-9A5E-466D-B63F-6238231BA85E}"/>
              </a:ext>
            </a:extLst>
          </p:cNvPr>
          <p:cNvSpPr txBox="1"/>
          <p:nvPr/>
        </p:nvSpPr>
        <p:spPr>
          <a:xfrm>
            <a:off x="150589" y="618565"/>
            <a:ext cx="24025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앞차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rPr>
              <a:t> Control Car</a:t>
            </a:r>
            <a:endParaRPr kumimoji="0" lang="ko-KR" altLang="en-US" sz="1400" b="0" i="0" u="none" strike="noStrike" kern="1200" cap="none" spc="0" normalizeH="0" baseline="0" noProof="0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KoPub돋움체 Light" panose="02020603020101020101" pitchFamily="18" charset="-127"/>
              <a:ea typeface="KoPub돋움체 Light" panose="02020603020101020101" pitchFamily="18" charset="-127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783CAB-4FA1-4A7D-8880-FC34FF7B0B88}"/>
              </a:ext>
            </a:extLst>
          </p:cNvPr>
          <p:cNvSpPr txBox="1"/>
          <p:nvPr/>
        </p:nvSpPr>
        <p:spPr>
          <a:xfrm>
            <a:off x="2061101" y="1411806"/>
            <a:ext cx="1845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MAIN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8B2678-67F8-445A-818E-D3F49381BB09}"/>
              </a:ext>
            </a:extLst>
          </p:cNvPr>
          <p:cNvSpPr txBox="1"/>
          <p:nvPr/>
        </p:nvSpPr>
        <p:spPr>
          <a:xfrm>
            <a:off x="1940737" y="2408555"/>
            <a:ext cx="1845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CAR_DIR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CA6DEF7-CCEF-4005-AFF4-4C8D31690859}"/>
              </a:ext>
            </a:extLst>
          </p:cNvPr>
          <p:cNvSpPr txBox="1"/>
          <p:nvPr/>
        </p:nvSpPr>
        <p:spPr>
          <a:xfrm>
            <a:off x="1648070" y="3392294"/>
            <a:ext cx="1845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CAR_SPEED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D95AAA3-879D-441C-8604-776DF18753CE}"/>
              </a:ext>
            </a:extLst>
          </p:cNvPr>
          <p:cNvSpPr txBox="1"/>
          <p:nvPr/>
        </p:nvSpPr>
        <p:spPr>
          <a:xfrm>
            <a:off x="1618007" y="4390372"/>
            <a:ext cx="1845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CAR_BRAKE</a:t>
            </a:r>
            <a:endParaRPr lang="ko-KR" altLang="en-US" dirty="0"/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397A6F67-010B-4607-A96D-9A0A01A63270}"/>
              </a:ext>
            </a:extLst>
          </p:cNvPr>
          <p:cNvCxnSpPr>
            <a:cxnSpLocks/>
          </p:cNvCxnSpPr>
          <p:nvPr/>
        </p:nvCxnSpPr>
        <p:spPr>
          <a:xfrm>
            <a:off x="3056968" y="1339934"/>
            <a:ext cx="0" cy="47990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EC76AFA6-BD79-4548-BE40-BABF9B73EC67}"/>
              </a:ext>
            </a:extLst>
          </p:cNvPr>
          <p:cNvSpPr txBox="1"/>
          <p:nvPr/>
        </p:nvSpPr>
        <p:spPr>
          <a:xfrm>
            <a:off x="2984093" y="1277216"/>
            <a:ext cx="773769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ea typeface="KoPub돋움체 Light" panose="02020603020101020101"/>
              </a:rPr>
              <a:t>속도 모드와 브레이크 모드 </a:t>
            </a:r>
            <a:r>
              <a:rPr lang="ko-KR" altLang="en-US" sz="1600" dirty="0" err="1">
                <a:ea typeface="KoPub돋움체 Light" panose="02020603020101020101"/>
              </a:rPr>
              <a:t>조향모드</a:t>
            </a:r>
            <a:r>
              <a:rPr lang="ko-KR" altLang="en-US" sz="1600" dirty="0">
                <a:ea typeface="KoPub돋움체 Light" panose="02020603020101020101"/>
              </a:rPr>
              <a:t> </a:t>
            </a:r>
            <a:r>
              <a:rPr lang="en-US" altLang="ko-KR" sz="1600" dirty="0" err="1">
                <a:ea typeface="KoPub돋움체 Light" panose="02020603020101020101"/>
              </a:rPr>
              <a:t>ActivateTask</a:t>
            </a:r>
            <a:endParaRPr lang="en-US" altLang="ko-KR" sz="1600" dirty="0">
              <a:ea typeface="KoPub돋움체 Light" panose="02020603020101020101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ea typeface="KoPub돋움체 Light" panose="02020603020101020101"/>
              </a:rPr>
              <a:t>고속</a:t>
            </a:r>
            <a:r>
              <a:rPr lang="en-US" altLang="ko-KR" sz="1600" dirty="0">
                <a:ea typeface="KoPub돋움체 Light" panose="02020603020101020101"/>
              </a:rPr>
              <a:t> </a:t>
            </a:r>
            <a:r>
              <a:rPr lang="ko-KR" altLang="en-US" sz="1600" dirty="0">
                <a:ea typeface="KoPub돋움체 Light" panose="02020603020101020101"/>
              </a:rPr>
              <a:t>모드이면 </a:t>
            </a:r>
            <a:r>
              <a:rPr lang="en-US" altLang="ko-KR" sz="1600" dirty="0">
                <a:ea typeface="KoPub돋움체 Light" panose="02020603020101020101"/>
              </a:rPr>
              <a:t>80, </a:t>
            </a:r>
            <a:r>
              <a:rPr lang="ko-KR" altLang="en-US" sz="1600" dirty="0">
                <a:ea typeface="KoPub돋움체 Light" panose="02020603020101020101"/>
              </a:rPr>
              <a:t>저속 모드이면 </a:t>
            </a:r>
            <a:r>
              <a:rPr lang="en-US" altLang="ko-KR" sz="1600" dirty="0">
                <a:ea typeface="KoPub돋움체 Light" panose="02020603020101020101"/>
              </a:rPr>
              <a:t>40</a:t>
            </a:r>
            <a:r>
              <a:rPr lang="ko-KR" altLang="en-US" sz="1600" dirty="0">
                <a:ea typeface="KoPub돋움체 Light" panose="02020603020101020101"/>
              </a:rPr>
              <a:t>의 </a:t>
            </a:r>
            <a:r>
              <a:rPr lang="en-US" altLang="ko-KR" sz="1600" dirty="0">
                <a:ea typeface="KoPub돋움체 Light" panose="02020603020101020101"/>
              </a:rPr>
              <a:t>speed </a:t>
            </a:r>
            <a:r>
              <a:rPr lang="ko-KR" altLang="en-US" sz="1600" dirty="0">
                <a:ea typeface="KoPub돋움체 Light" panose="02020603020101020101"/>
              </a:rPr>
              <a:t>할당</a:t>
            </a:r>
            <a:endParaRPr lang="en-US" altLang="ko-KR" sz="1600" dirty="0">
              <a:ea typeface="KoPub돋움체 Light" panose="02020603020101020101"/>
            </a:endParaRP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F4564F55-D932-479D-B5FB-2F8A1135A6E5}"/>
              </a:ext>
            </a:extLst>
          </p:cNvPr>
          <p:cNvCxnSpPr>
            <a:cxnSpLocks/>
          </p:cNvCxnSpPr>
          <p:nvPr/>
        </p:nvCxnSpPr>
        <p:spPr>
          <a:xfrm>
            <a:off x="3056968" y="2290197"/>
            <a:ext cx="0" cy="47990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6BDF6C21-4FCC-4984-8BA8-B39CA86BA12B}"/>
              </a:ext>
            </a:extLst>
          </p:cNvPr>
          <p:cNvCxnSpPr>
            <a:cxnSpLocks/>
          </p:cNvCxnSpPr>
          <p:nvPr/>
        </p:nvCxnSpPr>
        <p:spPr>
          <a:xfrm>
            <a:off x="3056968" y="3374919"/>
            <a:ext cx="0" cy="47990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76993C3F-0496-442D-BDDB-209486E5FD4C}"/>
              </a:ext>
            </a:extLst>
          </p:cNvPr>
          <p:cNvCxnSpPr>
            <a:cxnSpLocks/>
          </p:cNvCxnSpPr>
          <p:nvPr/>
        </p:nvCxnSpPr>
        <p:spPr>
          <a:xfrm>
            <a:off x="3056968" y="4316219"/>
            <a:ext cx="0" cy="47990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441FE346-5B0A-4DA8-8BFC-A117358D23D8}"/>
              </a:ext>
            </a:extLst>
          </p:cNvPr>
          <p:cNvSpPr txBox="1"/>
          <p:nvPr/>
        </p:nvSpPr>
        <p:spPr>
          <a:xfrm>
            <a:off x="2984093" y="2377802"/>
            <a:ext cx="77376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 err="1">
                <a:ea typeface="KoPub돋움체 Light" panose="02020603020101020101"/>
              </a:rPr>
              <a:t>휠을</a:t>
            </a:r>
            <a:r>
              <a:rPr lang="ko-KR" altLang="en-US" sz="1600" dirty="0">
                <a:ea typeface="KoPub돋움체 Light" panose="02020603020101020101"/>
              </a:rPr>
              <a:t> 담당하는 모터의 최대각을 구하여 휠 제어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0F2A89C-0A20-4E5E-97CB-DA9CF04551EA}"/>
              </a:ext>
            </a:extLst>
          </p:cNvPr>
          <p:cNvSpPr txBox="1"/>
          <p:nvPr/>
        </p:nvSpPr>
        <p:spPr>
          <a:xfrm>
            <a:off x="2993054" y="3424779"/>
            <a:ext cx="793491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ea typeface="KoPub돋움체 Light" panose="02020603020101020101"/>
              </a:rPr>
              <a:t>MAIN</a:t>
            </a:r>
            <a:r>
              <a:rPr lang="ko-KR" altLang="en-US" sz="1600" dirty="0">
                <a:ea typeface="KoPub돋움체 Light" panose="02020603020101020101"/>
              </a:rPr>
              <a:t>에서 설정한 </a:t>
            </a:r>
            <a:r>
              <a:rPr lang="en-US" altLang="ko-KR" sz="1600" dirty="0">
                <a:ea typeface="KoPub돋움체 Light" panose="02020603020101020101"/>
              </a:rPr>
              <a:t>speed</a:t>
            </a:r>
            <a:r>
              <a:rPr lang="ko-KR" altLang="en-US" sz="1600" dirty="0">
                <a:ea typeface="KoPub돋움체 Light" panose="02020603020101020101"/>
              </a:rPr>
              <a:t>로 </a:t>
            </a:r>
            <a:r>
              <a:rPr lang="en-US" altLang="ko-KR" sz="1600" dirty="0">
                <a:ea typeface="KoPub돋움체 Light" panose="02020603020101020101"/>
              </a:rPr>
              <a:t>motor </a:t>
            </a:r>
            <a:r>
              <a:rPr lang="ko-KR" altLang="en-US" sz="1600" dirty="0">
                <a:ea typeface="KoPub돋움체 Light" panose="02020603020101020101"/>
              </a:rPr>
              <a:t>구동</a:t>
            </a:r>
            <a:endParaRPr lang="en-US" altLang="ko-KR" sz="1600" dirty="0">
              <a:ea typeface="KoPub돋움체 Light" panose="02020603020101020101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8FC599D-B74C-49AE-A297-2A3E22C2E704}"/>
              </a:ext>
            </a:extLst>
          </p:cNvPr>
          <p:cNvSpPr txBox="1"/>
          <p:nvPr/>
        </p:nvSpPr>
        <p:spPr>
          <a:xfrm>
            <a:off x="2984092" y="4359997"/>
            <a:ext cx="793491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ea typeface="KoPub돋움체 Light" panose="02020603020101020101"/>
              </a:rPr>
              <a:t>MAIN</a:t>
            </a:r>
            <a:r>
              <a:rPr lang="ko-KR" altLang="en-US" sz="1600" dirty="0">
                <a:ea typeface="KoPub돋움체 Light" panose="02020603020101020101"/>
              </a:rPr>
              <a:t>에서 설정한 </a:t>
            </a:r>
            <a:r>
              <a:rPr lang="en-US" altLang="ko-KR" sz="1600" dirty="0">
                <a:ea typeface="KoPub돋움체 Light" panose="02020603020101020101"/>
              </a:rPr>
              <a:t>brake </a:t>
            </a:r>
            <a:r>
              <a:rPr lang="ko-KR" altLang="en-US" sz="1600" dirty="0">
                <a:ea typeface="KoPub돋움체 Light" panose="02020603020101020101"/>
              </a:rPr>
              <a:t>모드로 </a:t>
            </a:r>
            <a:r>
              <a:rPr lang="en-US" altLang="ko-KR" sz="1600" dirty="0">
                <a:ea typeface="KoPub돋움체 Light" panose="02020603020101020101"/>
              </a:rPr>
              <a:t>brake</a:t>
            </a:r>
            <a:r>
              <a:rPr lang="ko-KR" altLang="en-US" sz="1600" dirty="0">
                <a:ea typeface="KoPub돋움체 Light" panose="02020603020101020101"/>
              </a:rPr>
              <a:t>활성화</a:t>
            </a:r>
            <a:endParaRPr lang="en-US" altLang="ko-KR" sz="1600" dirty="0">
              <a:ea typeface="KoPub돋움체 Light" panose="02020603020101020101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7FC594-0637-461F-8D99-EA248CB52E1B}"/>
              </a:ext>
            </a:extLst>
          </p:cNvPr>
          <p:cNvSpPr txBox="1"/>
          <p:nvPr/>
        </p:nvSpPr>
        <p:spPr>
          <a:xfrm>
            <a:off x="1949699" y="5376491"/>
            <a:ext cx="1845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IdleTask</a:t>
            </a:r>
            <a:endParaRPr lang="ko-KR" altLang="en-US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D0B3BA0-63A5-49FE-9BBD-4A36C12DB970}"/>
              </a:ext>
            </a:extLst>
          </p:cNvPr>
          <p:cNvCxnSpPr>
            <a:cxnSpLocks/>
          </p:cNvCxnSpPr>
          <p:nvPr/>
        </p:nvCxnSpPr>
        <p:spPr>
          <a:xfrm>
            <a:off x="3065930" y="5302338"/>
            <a:ext cx="0" cy="47990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BAD8E62-DDC9-4B37-993F-D9626DA07663}"/>
              </a:ext>
            </a:extLst>
          </p:cNvPr>
          <p:cNvSpPr txBox="1"/>
          <p:nvPr/>
        </p:nvSpPr>
        <p:spPr>
          <a:xfrm>
            <a:off x="2993054" y="5346116"/>
            <a:ext cx="793491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>
                <a:ea typeface="KoPub돋움체 Light" panose="02020603020101020101"/>
              </a:rPr>
              <a:t>블루투스 정상 연결 시</a:t>
            </a:r>
            <a:r>
              <a:rPr lang="en-US" altLang="ko-KR" sz="1600">
                <a:ea typeface="KoPub돋움체 Light" panose="02020603020101020101"/>
              </a:rPr>
              <a:t>, display</a:t>
            </a:r>
            <a:r>
              <a:rPr lang="ko-KR" altLang="en-US" sz="1600">
                <a:ea typeface="KoPub돋움체 Light" panose="02020603020101020101"/>
              </a:rPr>
              <a:t>에 연결 완료 메시지 출력</a:t>
            </a:r>
            <a:r>
              <a:rPr lang="en-US" altLang="ko-KR" sz="1600">
                <a:ea typeface="KoPub돋움체 Light" panose="02020603020101020101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39588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</TotalTime>
  <Words>697</Words>
  <Application>Microsoft Office PowerPoint</Application>
  <PresentationFormat>와이드스크린</PresentationFormat>
  <Paragraphs>186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210 옴니고딕 030</vt:lpstr>
      <vt:lpstr>KoPub돋움체 Bold</vt:lpstr>
      <vt:lpstr>KoPub돋움체 Light</vt:lpstr>
      <vt:lpstr>KoPub돋움체 Medium</vt:lpstr>
      <vt:lpstr>맑은 고딕</vt:lpstr>
      <vt:lpstr>Arial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프로젝트 : 똘이</dc:title>
  <dc:creator>박현진</dc:creator>
  <cp:lastModifiedBy>배 해진</cp:lastModifiedBy>
  <cp:revision>17</cp:revision>
  <dcterms:created xsi:type="dcterms:W3CDTF">2020-10-04T16:48:23Z</dcterms:created>
  <dcterms:modified xsi:type="dcterms:W3CDTF">2020-10-08T14:54:06Z</dcterms:modified>
</cp:coreProperties>
</file>

<file path=docProps/thumbnail.jpeg>
</file>